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1" r:id="rId6"/>
    <p:sldId id="260"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4" r:id="rId38"/>
    <p:sldId id="295" r:id="rId39"/>
    <p:sldId id="296" r:id="rId40"/>
    <p:sldId id="299" r:id="rId41"/>
    <p:sldId id="300" r:id="rId42"/>
    <p:sldId id="301" r:id="rId43"/>
    <p:sldId id="302" r:id="rId44"/>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2" d="100"/>
          <a:sy n="72" d="100"/>
        </p:scale>
        <p:origin x="-132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603F376A-47E4-4967-A4CC-93EEA75A8855}" type="datetimeFigureOut">
              <a:rPr lang="zh-TW" altLang="en-US" smtClean="0"/>
              <a:pPr/>
              <a:t>2014/4/2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643B2FBC-D674-415B-9CE9-4DCB41BCF39A}" type="slidenum">
              <a:rPr lang="zh-TW" altLang="en-US" smtClean="0"/>
              <a:pPr/>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603F376A-47E4-4967-A4CC-93EEA75A8855}" type="datetimeFigureOut">
              <a:rPr lang="zh-TW" altLang="en-US" smtClean="0"/>
              <a:pPr/>
              <a:t>2014/4/2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643B2FBC-D674-415B-9CE9-4DCB41BCF39A}"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603F376A-47E4-4967-A4CC-93EEA75A8855}" type="datetimeFigureOut">
              <a:rPr lang="zh-TW" altLang="en-US" smtClean="0"/>
              <a:pPr/>
              <a:t>2014/4/2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643B2FBC-D674-415B-9CE9-4DCB41BCF39A}" type="slidenum">
              <a:rPr lang="zh-TW" altLang="en-US" smtClean="0"/>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603F376A-47E4-4967-A4CC-93EEA75A8855}" type="datetimeFigureOut">
              <a:rPr lang="zh-TW" altLang="en-US" smtClean="0"/>
              <a:pPr/>
              <a:t>2014/4/2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643B2FBC-D674-415B-9CE9-4DCB41BCF39A}" type="slidenum">
              <a:rPr lang="zh-TW" altLang="en-US" smtClean="0"/>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603F376A-47E4-4967-A4CC-93EEA75A8855}" type="datetimeFigureOut">
              <a:rPr lang="zh-TW" altLang="en-US" smtClean="0"/>
              <a:pPr/>
              <a:t>2014/4/2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643B2FBC-D674-415B-9CE9-4DCB41BCF39A}" type="slidenum">
              <a:rPr lang="zh-TW" altLang="en-US" smtClean="0"/>
              <a:pPr/>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603F376A-47E4-4967-A4CC-93EEA75A8855}" type="datetimeFigureOut">
              <a:rPr lang="zh-TW" altLang="en-US" smtClean="0"/>
              <a:pPr/>
              <a:t>2014/4/2</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643B2FBC-D674-415B-9CE9-4DCB41BCF39A}" type="slidenum">
              <a:rPr lang="zh-TW" altLang="en-US" smtClean="0"/>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603F376A-47E4-4967-A4CC-93EEA75A8855}" type="datetimeFigureOut">
              <a:rPr lang="zh-TW" altLang="en-US" smtClean="0"/>
              <a:pPr/>
              <a:t>2014/4/2</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643B2FBC-D674-415B-9CE9-4DCB41BCF39A}" type="slidenum">
              <a:rPr lang="zh-TW" altLang="en-US" smtClean="0"/>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603F376A-47E4-4967-A4CC-93EEA75A8855}" type="datetimeFigureOut">
              <a:rPr lang="zh-TW" altLang="en-US" smtClean="0"/>
              <a:pPr/>
              <a:t>2014/4/2</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643B2FBC-D674-415B-9CE9-4DCB41BCF39A}" type="slidenum">
              <a:rPr lang="zh-TW" altLang="en-US" smtClean="0"/>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603F376A-47E4-4967-A4CC-93EEA75A8855}" type="datetimeFigureOut">
              <a:rPr lang="zh-TW" altLang="en-US" smtClean="0"/>
              <a:pPr/>
              <a:t>2014/4/2</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643B2FBC-D674-415B-9CE9-4DCB41BCF39A}" type="slidenum">
              <a:rPr lang="zh-TW" altLang="en-US" smtClean="0"/>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603F376A-47E4-4967-A4CC-93EEA75A8855}" type="datetimeFigureOut">
              <a:rPr lang="zh-TW" altLang="en-US" smtClean="0"/>
              <a:pPr/>
              <a:t>2014/4/2</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643B2FBC-D674-415B-9CE9-4DCB41BCF39A}" type="slidenum">
              <a:rPr lang="zh-TW" altLang="en-US" smtClean="0"/>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603F376A-47E4-4967-A4CC-93EEA75A8855}" type="datetimeFigureOut">
              <a:rPr lang="zh-TW" altLang="en-US" smtClean="0"/>
              <a:pPr/>
              <a:t>2014/4/2</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643B2FBC-D674-415B-9CE9-4DCB41BCF39A}" type="slidenum">
              <a:rPr lang="zh-TW" altLang="en-US" smtClean="0"/>
              <a:pPr/>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75000"/>
            <a:lum/>
          </a:blip>
          <a:srcRect/>
          <a:stretch>
            <a:fillRect l="-48000" r="-48000"/>
          </a:stretch>
        </a:blipFill>
        <a:effectLst/>
      </p:bgPr>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3F376A-47E4-4967-A4CC-93EEA75A8855}" type="datetimeFigureOut">
              <a:rPr lang="zh-TW" altLang="en-US" smtClean="0"/>
              <a:pPr/>
              <a:t>2014/4/2</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3B2FBC-D674-415B-9CE9-4DCB41BCF39A}"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gif"/><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gif"/><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gif"/><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gif"/><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gif"/><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gif"/><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gif"/><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gif"/><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gif"/><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gif"/><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gif"/><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gif"/><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65000"/>
            <a:lum/>
          </a:blip>
          <a:srcRect/>
          <a:stretch>
            <a:fillRect l="-4000" r="-4000"/>
          </a:stretch>
        </a:blipFill>
        <a:effectLst/>
      </p:bgPr>
    </p:bg>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r>
              <a:rPr lang="zh-TW" altLang="en-US" b="1" dirty="0" smtClean="0">
                <a:solidFill>
                  <a:srgbClr val="FF0000"/>
                </a:solidFill>
                <a:latin typeface="標楷體" pitchFamily="65" charset="-120"/>
                <a:ea typeface="標楷體" pitchFamily="65" charset="-120"/>
              </a:rPr>
              <a:t>卡恩盃預告賽</a:t>
            </a:r>
            <a:r>
              <a:rPr lang="zh-TW" altLang="en-US" b="1" dirty="0">
                <a:solidFill>
                  <a:srgbClr val="FF0000"/>
                </a:solidFill>
                <a:latin typeface="標楷體" pitchFamily="65" charset="-120"/>
                <a:ea typeface="標楷體" pitchFamily="65" charset="-120"/>
              </a:rPr>
              <a:t>：</a:t>
            </a:r>
            <a:r>
              <a:rPr lang="zh-TW" altLang="en-US" b="1" dirty="0" smtClean="0">
                <a:solidFill>
                  <a:srgbClr val="FF0000"/>
                </a:solidFill>
                <a:latin typeface="標楷體" pitchFamily="65" charset="-120"/>
                <a:ea typeface="標楷體" pitchFamily="65" charset="-120"/>
              </a:rPr>
              <a:t>神魔之塔</a:t>
            </a:r>
            <a:endParaRPr lang="zh-TW" altLang="en-US" b="1" dirty="0">
              <a:solidFill>
                <a:srgbClr val="FF0000"/>
              </a:solidFill>
              <a:latin typeface="標楷體" pitchFamily="65" charset="-120"/>
              <a:ea typeface="標楷體" pitchFamily="65" charset="-120"/>
            </a:endParaRPr>
          </a:p>
        </p:txBody>
      </p:sp>
      <p:sp>
        <p:nvSpPr>
          <p:cNvPr id="3" name="副標題 2"/>
          <p:cNvSpPr>
            <a:spLocks noGrp="1"/>
          </p:cNvSpPr>
          <p:nvPr>
            <p:ph type="subTitle" idx="1"/>
          </p:nvPr>
        </p:nvSpPr>
        <p:spPr/>
        <p:txBody>
          <a:bodyPr/>
          <a:lstStyle/>
          <a:p>
            <a:r>
              <a:rPr lang="zh-TW" altLang="en-US" b="1" dirty="0" smtClean="0">
                <a:solidFill>
                  <a:srgbClr val="C00000"/>
                </a:solidFill>
              </a:rPr>
              <a:t>初級</a:t>
            </a:r>
            <a:endParaRPr lang="en-US" altLang="zh-TW" b="1" dirty="0" smtClean="0">
              <a:solidFill>
                <a:srgbClr val="C00000"/>
              </a:solidFill>
            </a:endParaRPr>
          </a:p>
          <a:p>
            <a:r>
              <a:rPr lang="zh-TW" altLang="en-US" b="1" dirty="0">
                <a:solidFill>
                  <a:srgbClr val="C00000"/>
                </a:solidFill>
              </a:rPr>
              <a:t>賢者的</a:t>
            </a:r>
            <a:r>
              <a:rPr lang="zh-TW" altLang="en-US" b="1" dirty="0" smtClean="0">
                <a:solidFill>
                  <a:srgbClr val="C00000"/>
                </a:solidFill>
              </a:rPr>
              <a:t>憤怒</a:t>
            </a:r>
            <a:endParaRPr lang="en-US" altLang="zh-TW" b="1" dirty="0" smtClean="0">
              <a:solidFill>
                <a:srgbClr val="C00000"/>
              </a:solidFill>
            </a:endParaRPr>
          </a:p>
          <a:p>
            <a:r>
              <a:rPr lang="en-US" altLang="zh-TW" b="1" dirty="0" smtClean="0">
                <a:solidFill>
                  <a:srgbClr val="C00000"/>
                </a:solidFill>
              </a:rPr>
              <a:t>(</a:t>
            </a:r>
            <a:r>
              <a:rPr lang="zh-TW" altLang="en-US" b="1" dirty="0" smtClean="0">
                <a:solidFill>
                  <a:srgbClr val="C00000"/>
                </a:solidFill>
              </a:rPr>
              <a:t>請按</a:t>
            </a:r>
            <a:r>
              <a:rPr lang="en-US" altLang="zh-TW" b="1" dirty="0" smtClean="0">
                <a:solidFill>
                  <a:srgbClr val="C00000"/>
                </a:solidFill>
              </a:rPr>
              <a:t>F5</a:t>
            </a:r>
            <a:r>
              <a:rPr lang="zh-TW" altLang="en-US" b="1" dirty="0" smtClean="0">
                <a:solidFill>
                  <a:srgbClr val="C00000"/>
                </a:solidFill>
              </a:rPr>
              <a:t>放映</a:t>
            </a:r>
            <a:r>
              <a:rPr lang="en-US" altLang="zh-TW" b="1" dirty="0" smtClean="0">
                <a:solidFill>
                  <a:srgbClr val="C00000"/>
                </a:solidFill>
              </a:rPr>
              <a:t>~)</a:t>
            </a:r>
            <a:endParaRPr lang="zh-TW" altLang="en-US" b="1" dirty="0">
              <a:solidFill>
                <a:srgbClr val="C0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p:cNvSpPr txBox="1"/>
          <p:nvPr/>
        </p:nvSpPr>
        <p:spPr>
          <a:xfrm>
            <a:off x="0" y="1700808"/>
            <a:ext cx="9143999" cy="2862322"/>
          </a:xfrm>
          <a:prstGeom prst="rect">
            <a:avLst/>
          </a:prstGeom>
          <a:noFill/>
        </p:spPr>
        <p:txBody>
          <a:bodyPr wrap="square" rtlCol="0">
            <a:spAutoFit/>
            <a:scene3d>
              <a:camera prst="orthographicFront"/>
              <a:lightRig rig="threePt" dir="t"/>
            </a:scene3d>
            <a:sp3d extrusionH="57150">
              <a:bevelT w="38100" h="38100"/>
            </a:sp3d>
          </a:bodyPr>
          <a:lstStyle/>
          <a:p>
            <a:pPr algn="ctr"/>
            <a:r>
              <a:rPr lang="zh-TW" altLang="en-US" sz="6000" b="1" dirty="0">
                <a:solidFill>
                  <a:srgbClr val="7030A0"/>
                </a:solidFill>
              </a:rPr>
              <a:t>於是</a:t>
            </a:r>
            <a:r>
              <a:rPr lang="zh-TW" altLang="en-US" sz="6000" b="1" dirty="0" smtClean="0">
                <a:ln>
                  <a:solidFill>
                    <a:srgbClr val="0070C0">
                      <a:alpha val="58000"/>
                    </a:srgbClr>
                  </a:solidFill>
                </a:ln>
                <a:solidFill>
                  <a:srgbClr val="7030A0"/>
                </a:solidFill>
              </a:rPr>
              <a:t>瀚瀚</a:t>
            </a:r>
            <a:r>
              <a:rPr lang="zh-TW" altLang="en-US" sz="6000" b="1" dirty="0" smtClean="0">
                <a:solidFill>
                  <a:srgbClr val="7030A0"/>
                </a:solidFill>
              </a:rPr>
              <a:t>決定幫神</a:t>
            </a:r>
            <a:r>
              <a:rPr lang="en-US" altLang="zh-TW" sz="6000" b="1" dirty="0" smtClean="0">
                <a:solidFill>
                  <a:srgbClr val="7030A0"/>
                </a:solidFill>
              </a:rPr>
              <a:t>O</a:t>
            </a:r>
            <a:r>
              <a:rPr lang="zh-TW" altLang="en-US" sz="6000" b="1" dirty="0" smtClean="0">
                <a:solidFill>
                  <a:srgbClr val="7030A0"/>
                </a:solidFill>
              </a:rPr>
              <a:t>之塔的公司設計一個笨蛋小月不動腦就破不了的關卡</a:t>
            </a:r>
            <a:endParaRPr lang="zh-TW" altLang="en-US" sz="6000" b="1" dirty="0">
              <a:solidFill>
                <a:srgbClr val="7030A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p:cNvSpPr txBox="1"/>
          <p:nvPr/>
        </p:nvSpPr>
        <p:spPr>
          <a:xfrm>
            <a:off x="395536" y="1412776"/>
            <a:ext cx="8136904" cy="1200329"/>
          </a:xfrm>
          <a:prstGeom prst="rect">
            <a:avLst/>
          </a:prstGeom>
          <a:noFill/>
        </p:spPr>
        <p:txBody>
          <a:bodyPr wrap="square" rtlCol="0">
            <a:spAutoFit/>
          </a:bodyPr>
          <a:lstStyle/>
          <a:p>
            <a:r>
              <a:rPr lang="en-US" altLang="zh-TW" sz="3600" b="1" dirty="0" smtClean="0">
                <a:solidFill>
                  <a:srgbClr val="7030A0"/>
                </a:solidFill>
              </a:rPr>
              <a:t>(</a:t>
            </a:r>
            <a:r>
              <a:rPr lang="zh-TW" altLang="en-US" sz="3600" b="1" dirty="0" smtClean="0">
                <a:solidFill>
                  <a:srgbClr val="7030A0"/>
                </a:solidFill>
              </a:rPr>
              <a:t>無</a:t>
            </a:r>
            <a:r>
              <a:rPr lang="zh-TW" altLang="en-US" sz="3600" b="1" dirty="0">
                <a:solidFill>
                  <a:srgbClr val="7030A0"/>
                </a:solidFill>
              </a:rPr>
              <a:t>可避免的先來介紹一些等等會需要知道的遊戲</a:t>
            </a:r>
            <a:r>
              <a:rPr lang="zh-TW" altLang="en-US" sz="3600" b="1" dirty="0" smtClean="0">
                <a:solidFill>
                  <a:srgbClr val="7030A0"/>
                </a:solidFill>
              </a:rPr>
              <a:t>資訊</a:t>
            </a:r>
            <a:r>
              <a:rPr lang="en-US" altLang="zh-TW" sz="3600" b="1" dirty="0" smtClean="0">
                <a:solidFill>
                  <a:srgbClr val="7030A0"/>
                </a:solidFill>
              </a:rPr>
              <a:t>…)</a:t>
            </a:r>
            <a:endParaRPr lang="zh-TW" altLang="en-US" sz="3600" b="1" dirty="0">
              <a:solidFill>
                <a:srgbClr val="7030A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75000"/>
            <a:lum/>
          </a:blip>
          <a:srcRect/>
          <a:stretch>
            <a:fillRect l="-3000" r="-6000"/>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b="1" dirty="0" smtClean="0">
                <a:solidFill>
                  <a:srgbClr val="FFFF00"/>
                </a:solidFill>
              </a:rPr>
              <a:t>你不得不知道的遊戲規則～</a:t>
            </a:r>
            <a:endParaRPr lang="zh-TW" altLang="en-US" b="1" dirty="0">
              <a:solidFill>
                <a:srgbClr val="FFFF00"/>
              </a:solidFill>
            </a:endParaRPr>
          </a:p>
        </p:txBody>
      </p:sp>
      <p:sp>
        <p:nvSpPr>
          <p:cNvPr id="3" name="內容版面配置區 2"/>
          <p:cNvSpPr>
            <a:spLocks noGrp="1"/>
          </p:cNvSpPr>
          <p:nvPr>
            <p:ph idx="1"/>
          </p:nvPr>
        </p:nvSpPr>
        <p:spPr>
          <a:xfrm>
            <a:off x="457200" y="1412776"/>
            <a:ext cx="8229600" cy="4713387"/>
          </a:xfrm>
        </p:spPr>
        <p:txBody>
          <a:bodyPr/>
          <a:lstStyle/>
          <a:p>
            <a:r>
              <a:rPr lang="en-US" altLang="zh-TW" dirty="0" smtClean="0"/>
              <a:t>1.</a:t>
            </a:r>
            <a:r>
              <a:rPr lang="zh-TW" altLang="en-US" dirty="0" smtClean="0"/>
              <a:t>一個副本有固定的關卡數 </a:t>
            </a:r>
            <a:r>
              <a:rPr lang="en-US" altLang="zh-TW" dirty="0" smtClean="0"/>
              <a:t>n</a:t>
            </a:r>
          </a:p>
          <a:p>
            <a:r>
              <a:rPr lang="en-US" altLang="zh-TW" dirty="0" smtClean="0"/>
              <a:t>2.</a:t>
            </a:r>
            <a:r>
              <a:rPr lang="zh-TW" altLang="en-US" dirty="0" smtClean="0"/>
              <a:t>你至多可使用</a:t>
            </a:r>
            <a:r>
              <a:rPr lang="en-US" altLang="zh-TW" dirty="0" smtClean="0"/>
              <a:t>6</a:t>
            </a:r>
            <a:r>
              <a:rPr lang="zh-TW" altLang="en-US" dirty="0" smtClean="0"/>
              <a:t>張封印卡召喚怪獸出場</a:t>
            </a:r>
            <a:endParaRPr lang="en-US" altLang="zh-TW" dirty="0" smtClean="0"/>
          </a:p>
          <a:p>
            <a:r>
              <a:rPr lang="zh-TW" altLang="en-US" dirty="0" smtClean="0"/>
              <a:t>一個副本每一關敵方有固定的出場怪獸</a:t>
            </a:r>
            <a:endParaRPr lang="en-US" altLang="zh-TW" dirty="0" smtClean="0"/>
          </a:p>
          <a:p>
            <a:r>
              <a:rPr lang="en-US" altLang="zh-TW" dirty="0" smtClean="0"/>
              <a:t>3.</a:t>
            </a:r>
            <a:r>
              <a:rPr lang="zh-TW" altLang="en-US" dirty="0" smtClean="0"/>
              <a:t>每個回合有兩個階段，第一個階段你可以選擇是否使用任一隻怪獸的主動技</a:t>
            </a:r>
            <a:r>
              <a:rPr lang="en-US" altLang="zh-TW" dirty="0" smtClean="0"/>
              <a:t>(Optimal)</a:t>
            </a:r>
            <a:r>
              <a:rPr lang="zh-TW" altLang="en-US" dirty="0" smtClean="0"/>
              <a:t>若選了就會發動此主動技效果，若發動後敵方還沒死，則進入第二階段 </a:t>
            </a:r>
            <a:r>
              <a:rPr lang="en-US" altLang="zh-TW" dirty="0" smtClean="0"/>
              <a:t>---</a:t>
            </a:r>
            <a:r>
              <a:rPr lang="zh-TW" altLang="en-US" dirty="0" smtClean="0"/>
              <a:t>普通的轉珠攻擊</a:t>
            </a:r>
            <a:endParaRPr lang="zh-TW"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75000"/>
            <a:lum/>
          </a:blip>
          <a:srcRect/>
          <a:stretch>
            <a:fillRect l="-3000" r="-6000"/>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b="1" dirty="0">
                <a:solidFill>
                  <a:srgbClr val="FFFF00"/>
                </a:solidFill>
              </a:rPr>
              <a:t>關於主動技的</a:t>
            </a:r>
            <a:r>
              <a:rPr lang="zh-TW" altLang="en-US" b="1" dirty="0" smtClean="0">
                <a:solidFill>
                  <a:srgbClr val="FFFF00"/>
                </a:solidFill>
              </a:rPr>
              <a:t>使用的詳細說明</a:t>
            </a:r>
            <a:r>
              <a:rPr lang="en-US" altLang="zh-TW" b="1" dirty="0" smtClean="0">
                <a:solidFill>
                  <a:srgbClr val="FFFF00"/>
                </a:solidFill>
              </a:rPr>
              <a:t>~</a:t>
            </a:r>
            <a:endParaRPr lang="zh-TW" altLang="en-US" b="1" dirty="0">
              <a:solidFill>
                <a:srgbClr val="FFFF00"/>
              </a:solidFill>
            </a:endParaRPr>
          </a:p>
        </p:txBody>
      </p:sp>
      <p:sp>
        <p:nvSpPr>
          <p:cNvPr id="3" name="內容版面配置區 2"/>
          <p:cNvSpPr>
            <a:spLocks noGrp="1"/>
          </p:cNvSpPr>
          <p:nvPr>
            <p:ph idx="1"/>
          </p:nvPr>
        </p:nvSpPr>
        <p:spPr>
          <a:xfrm>
            <a:off x="457200" y="1412776"/>
            <a:ext cx="8229600" cy="4713387"/>
          </a:xfrm>
        </p:spPr>
        <p:txBody>
          <a:bodyPr>
            <a:normAutofit lnSpcReduction="10000"/>
          </a:bodyPr>
          <a:lstStyle/>
          <a:p>
            <a:r>
              <a:rPr lang="en-US" altLang="zh-TW" dirty="0" smtClean="0"/>
              <a:t>1.</a:t>
            </a:r>
            <a:r>
              <a:rPr lang="zh-TW" altLang="en-US" dirty="0" smtClean="0"/>
              <a:t>怪獸的主動技並不是隨時都可以用的</a:t>
            </a:r>
            <a:r>
              <a:rPr lang="en-US" altLang="zh-TW" dirty="0" smtClean="0"/>
              <a:t>!</a:t>
            </a:r>
          </a:p>
          <a:p>
            <a:r>
              <a:rPr lang="en-US" altLang="zh-TW" dirty="0" smtClean="0"/>
              <a:t>2.</a:t>
            </a:r>
            <a:r>
              <a:rPr lang="zh-TW" altLang="en-US" dirty="0" smtClean="0"/>
              <a:t>每隻怪獸有自己的</a:t>
            </a:r>
            <a:r>
              <a:rPr lang="en-US" altLang="zh-TW" dirty="0" smtClean="0"/>
              <a:t>CD</a:t>
            </a:r>
            <a:r>
              <a:rPr lang="zh-TW" altLang="en-US" dirty="0" smtClean="0"/>
              <a:t>值 </a:t>
            </a:r>
            <a:r>
              <a:rPr lang="en-US" altLang="zh-TW" dirty="0" smtClean="0"/>
              <a:t>x</a:t>
            </a:r>
            <a:r>
              <a:rPr lang="zh-TW" altLang="en-US" dirty="0" smtClean="0"/>
              <a:t>，代表每發動過一次主動技後，要至少進行</a:t>
            </a:r>
            <a:r>
              <a:rPr lang="en-US" altLang="zh-TW" dirty="0" smtClean="0"/>
              <a:t>x</a:t>
            </a:r>
            <a:r>
              <a:rPr lang="zh-TW" altLang="en-US" dirty="0" smtClean="0"/>
              <a:t>次轉珠才能再次使用主動技</a:t>
            </a:r>
            <a:endParaRPr lang="en-US" altLang="zh-TW" dirty="0" smtClean="0"/>
          </a:p>
          <a:p>
            <a:r>
              <a:rPr lang="en-US" altLang="zh-TW" dirty="0" smtClean="0"/>
              <a:t>3.</a:t>
            </a:r>
            <a:r>
              <a:rPr lang="zh-TW" altLang="en-US" dirty="0" smtClean="0"/>
              <a:t>我們將以</a:t>
            </a:r>
            <a:r>
              <a:rPr lang="en-US" altLang="zh-TW" dirty="0" smtClean="0"/>
              <a:t>y/x</a:t>
            </a:r>
            <a:r>
              <a:rPr lang="zh-TW" altLang="en-US" dirty="0" smtClean="0"/>
              <a:t>來顯示當前的主動技使用狀態，</a:t>
            </a:r>
            <a:r>
              <a:rPr lang="en-US" altLang="zh-TW" dirty="0" smtClean="0"/>
              <a:t>x</a:t>
            </a:r>
            <a:r>
              <a:rPr lang="zh-TW" altLang="en-US" dirty="0" smtClean="0"/>
              <a:t>為此怪獸的</a:t>
            </a:r>
            <a:r>
              <a:rPr lang="en-US" altLang="zh-TW" dirty="0" smtClean="0"/>
              <a:t>CD</a:t>
            </a:r>
            <a:r>
              <a:rPr lang="zh-TW" altLang="en-US" dirty="0" smtClean="0"/>
              <a:t>值</a:t>
            </a:r>
            <a:r>
              <a:rPr lang="en-US" altLang="zh-TW" dirty="0" smtClean="0"/>
              <a:t>,y</a:t>
            </a:r>
            <a:r>
              <a:rPr lang="zh-TW" altLang="en-US" dirty="0" smtClean="0"/>
              <a:t>為還要再轉珠幾次才能再使用主動技。</a:t>
            </a:r>
            <a:r>
              <a:rPr lang="en-US" altLang="zh-TW" dirty="0" smtClean="0"/>
              <a:t/>
            </a:r>
            <a:br>
              <a:rPr lang="en-US" altLang="zh-TW" dirty="0" smtClean="0"/>
            </a:br>
            <a:r>
              <a:rPr lang="en-US" altLang="zh-TW" dirty="0" smtClean="0"/>
              <a:t>(</a:t>
            </a:r>
            <a:r>
              <a:rPr lang="zh-TW" altLang="en-US" sz="2400" dirty="0" smtClean="0"/>
              <a:t>之後會配合所設計的關卡模型而有更詳盡的範例</a:t>
            </a:r>
            <a:r>
              <a:rPr lang="en-US" altLang="zh-TW" dirty="0" smtClean="0"/>
              <a:t>)</a:t>
            </a:r>
          </a:p>
          <a:p>
            <a:r>
              <a:rPr lang="en-US" altLang="zh-TW" dirty="0" smtClean="0"/>
              <a:t>4.</a:t>
            </a:r>
            <a:r>
              <a:rPr lang="zh-TW" altLang="en-US" dirty="0"/>
              <a:t>在</a:t>
            </a:r>
            <a:r>
              <a:rPr lang="zh-TW" altLang="en-US" dirty="0" smtClean="0"/>
              <a:t>開使遊戲時每隻怪獸的狀態都是</a:t>
            </a:r>
            <a:r>
              <a:rPr lang="en-US" altLang="zh-TW" dirty="0" smtClean="0"/>
              <a:t>x/x</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p:cNvSpPr txBox="1"/>
          <p:nvPr/>
        </p:nvSpPr>
        <p:spPr>
          <a:xfrm>
            <a:off x="395536" y="1412776"/>
            <a:ext cx="8136904" cy="3785652"/>
          </a:xfrm>
          <a:prstGeom prst="rect">
            <a:avLst/>
          </a:prstGeom>
          <a:noFill/>
        </p:spPr>
        <p:txBody>
          <a:bodyPr wrap="square" rtlCol="0">
            <a:spAutoFit/>
          </a:bodyPr>
          <a:lstStyle/>
          <a:p>
            <a:r>
              <a:rPr lang="zh-TW" altLang="en-US" sz="3600" b="1" dirty="0" smtClean="0">
                <a:ln>
                  <a:solidFill>
                    <a:srgbClr val="0070C0">
                      <a:alpha val="58000"/>
                    </a:srgbClr>
                  </a:solidFill>
                </a:ln>
                <a:solidFill>
                  <a:srgbClr val="7030A0"/>
                </a:solidFill>
              </a:rPr>
              <a:t>瀚瀚</a:t>
            </a:r>
            <a:r>
              <a:rPr lang="zh-TW" altLang="en-US" sz="3600" b="1" dirty="0">
                <a:solidFill>
                  <a:srgbClr val="7030A0"/>
                </a:solidFill>
              </a:rPr>
              <a:t>注意到了笨笨的</a:t>
            </a:r>
            <a:r>
              <a:rPr lang="zh-TW" altLang="en-US" sz="3600" b="1" dirty="0" smtClean="0">
                <a:solidFill>
                  <a:srgbClr val="7030A0"/>
                </a:solidFill>
              </a:rPr>
              <a:t>小月在玩遊戲的一個貪心策略：</a:t>
            </a:r>
            <a:endParaRPr lang="en-US" altLang="zh-TW" sz="3600" b="1" dirty="0" smtClean="0">
              <a:solidFill>
                <a:srgbClr val="7030A0"/>
              </a:solidFill>
            </a:endParaRPr>
          </a:p>
          <a:p>
            <a:endParaRPr lang="en-US" altLang="zh-TW" sz="3600" b="1" dirty="0">
              <a:solidFill>
                <a:srgbClr val="7030A0"/>
              </a:solidFill>
            </a:endParaRPr>
          </a:p>
          <a:p>
            <a:r>
              <a:rPr lang="zh-TW" altLang="en-US" sz="4400" b="1" dirty="0" smtClean="0">
                <a:solidFill>
                  <a:srgbClr val="0000FF"/>
                </a:solidFill>
              </a:rPr>
              <a:t>擁有兩隻以上相同主動技的怪獸時，若要使用主動技，一定會優先選擇</a:t>
            </a:r>
            <a:r>
              <a:rPr lang="en-US" altLang="zh-TW" sz="4400" b="1" dirty="0" smtClean="0">
                <a:solidFill>
                  <a:srgbClr val="0000FF"/>
                </a:solidFill>
              </a:rPr>
              <a:t>CD</a:t>
            </a:r>
            <a:r>
              <a:rPr lang="zh-TW" altLang="en-US" sz="4400" b="1" dirty="0" smtClean="0">
                <a:solidFill>
                  <a:srgbClr val="0000FF"/>
                </a:solidFill>
              </a:rPr>
              <a:t>值小的怪獸！</a:t>
            </a:r>
            <a:endParaRPr lang="zh-TW" altLang="en-US" sz="4400" b="1" dirty="0">
              <a:solidFill>
                <a:srgbClr val="0000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blinds(horizontal)">
                                      <p:cBhvr>
                                        <p:cTn id="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p:cNvSpPr txBox="1"/>
          <p:nvPr/>
        </p:nvSpPr>
        <p:spPr>
          <a:xfrm>
            <a:off x="395536" y="1412776"/>
            <a:ext cx="8136904" cy="1754326"/>
          </a:xfrm>
          <a:prstGeom prst="rect">
            <a:avLst/>
          </a:prstGeom>
          <a:noFill/>
        </p:spPr>
        <p:txBody>
          <a:bodyPr wrap="square" rtlCol="0">
            <a:spAutoFit/>
          </a:bodyPr>
          <a:lstStyle/>
          <a:p>
            <a:r>
              <a:rPr lang="zh-TW" altLang="en-US" sz="3600" b="1" dirty="0" smtClean="0">
                <a:solidFill>
                  <a:srgbClr val="7030A0"/>
                </a:solidFill>
              </a:rPr>
              <a:t>於是</a:t>
            </a:r>
            <a:r>
              <a:rPr lang="zh-TW" altLang="en-US" sz="3600" b="1" dirty="0" smtClean="0">
                <a:ln>
                  <a:solidFill>
                    <a:srgbClr val="0070C0">
                      <a:alpha val="58000"/>
                    </a:srgbClr>
                  </a:solidFill>
                </a:ln>
                <a:solidFill>
                  <a:srgbClr val="7030A0"/>
                </a:solidFill>
              </a:rPr>
              <a:t>瀚瀚</a:t>
            </a:r>
            <a:r>
              <a:rPr lang="zh-TW" altLang="en-US" sz="3600" b="1" dirty="0">
                <a:solidFill>
                  <a:srgbClr val="7030A0"/>
                </a:solidFill>
              </a:rPr>
              <a:t>決定利用這點來設計</a:t>
            </a:r>
            <a:r>
              <a:rPr lang="zh-TW" altLang="en-US" sz="3600" b="1" dirty="0" smtClean="0">
                <a:solidFill>
                  <a:srgbClr val="7030A0"/>
                </a:solidFill>
              </a:rPr>
              <a:t>關卡，使得小月自己無法通關的副本實際上存在可行的通關方法！</a:t>
            </a:r>
            <a:endParaRPr lang="en-US" altLang="zh-TW" sz="3600" b="1" dirty="0" smtClean="0">
              <a:solidFill>
                <a:srgbClr val="7030A0"/>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75000"/>
            <a:lum/>
          </a:blip>
          <a:srcRect/>
          <a:stretch>
            <a:fillRect l="-3000" r="-6000"/>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b="1" dirty="0">
                <a:solidFill>
                  <a:srgbClr val="FFFF00"/>
                </a:solidFill>
              </a:rPr>
              <a:t>瀚瀚</a:t>
            </a:r>
            <a:r>
              <a:rPr lang="zh-TW" altLang="en-US" b="1" dirty="0" smtClean="0">
                <a:solidFill>
                  <a:srgbClr val="FFFF00"/>
                </a:solidFill>
              </a:rPr>
              <a:t>的關卡設計解說～</a:t>
            </a:r>
            <a:endParaRPr lang="zh-TW" altLang="en-US" dirty="0"/>
          </a:p>
        </p:txBody>
      </p:sp>
      <p:sp>
        <p:nvSpPr>
          <p:cNvPr id="3" name="內容版面配置區 2"/>
          <p:cNvSpPr>
            <a:spLocks noGrp="1"/>
          </p:cNvSpPr>
          <p:nvPr>
            <p:ph idx="1"/>
          </p:nvPr>
        </p:nvSpPr>
        <p:spPr/>
        <p:txBody>
          <a:bodyPr/>
          <a:lstStyle/>
          <a:p>
            <a:r>
              <a:rPr lang="zh-TW" altLang="en-US" dirty="0" smtClean="0"/>
              <a:t>總共只有兩種不同類型的關卡</a:t>
            </a:r>
            <a:endParaRPr lang="en-US" altLang="zh-TW" dirty="0" smtClean="0"/>
          </a:p>
          <a:p>
            <a:r>
              <a:rPr lang="zh-TW" altLang="en-US" dirty="0"/>
              <a:t>第一種</a:t>
            </a:r>
            <a:r>
              <a:rPr lang="zh-TW" altLang="en-US" dirty="0" smtClean="0"/>
              <a:t>：一進入關卡後，沒有任何主動技可以對敵人起作用，而且必須在一回合內轉珠殺死敵人，否則馬上就會被對方殺死</a:t>
            </a:r>
            <a:endParaRPr lang="en-US" altLang="zh-TW" dirty="0" smtClean="0"/>
          </a:p>
          <a:p>
            <a:r>
              <a:rPr lang="zh-TW" altLang="en-US" dirty="0"/>
              <a:t>第二</a:t>
            </a:r>
            <a:r>
              <a:rPr lang="zh-TW" altLang="en-US" dirty="0" smtClean="0"/>
              <a:t>種：一進入關卡後，一定得使用特定怪獸的主動技才能殺死敵人，否則也會馬上被敵人殺死</a:t>
            </a:r>
            <a:r>
              <a:rPr lang="en-US" altLang="zh-TW" dirty="0" smtClean="0"/>
              <a:t>(</a:t>
            </a:r>
            <a:r>
              <a:rPr lang="zh-TW" altLang="en-US" dirty="0" smtClean="0"/>
              <a:t>使用主動技後就不會經過轉珠階段</a:t>
            </a:r>
            <a:r>
              <a:rPr lang="en-US" altLang="zh-TW" dirty="0" smtClean="0"/>
              <a:t>)</a:t>
            </a:r>
            <a:endParaRPr lang="zh-TW"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75000"/>
            <a:lum/>
          </a:blip>
          <a:srcRect/>
          <a:stretch>
            <a:fillRect l="-3000" r="-6000"/>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b="1" dirty="0">
                <a:solidFill>
                  <a:srgbClr val="FFFF00"/>
                </a:solidFill>
              </a:rPr>
              <a:t>瀚瀚</a:t>
            </a:r>
            <a:r>
              <a:rPr lang="zh-TW" altLang="en-US" b="1" dirty="0" smtClean="0">
                <a:solidFill>
                  <a:srgbClr val="FFFF00"/>
                </a:solidFill>
              </a:rPr>
              <a:t>的關卡設計解說～</a:t>
            </a:r>
            <a:endParaRPr lang="zh-TW" altLang="en-US" dirty="0"/>
          </a:p>
        </p:txBody>
      </p:sp>
      <p:sp>
        <p:nvSpPr>
          <p:cNvPr id="3" name="內容版面配置區 2"/>
          <p:cNvSpPr>
            <a:spLocks noGrp="1"/>
          </p:cNvSpPr>
          <p:nvPr>
            <p:ph idx="1"/>
          </p:nvPr>
        </p:nvSpPr>
        <p:spPr/>
        <p:txBody>
          <a:bodyPr/>
          <a:lstStyle/>
          <a:p>
            <a:r>
              <a:rPr lang="zh-TW" altLang="en-US" dirty="0" smtClean="0"/>
              <a:t>例如說，若我只有兩隻怪獸</a:t>
            </a:r>
            <a:r>
              <a:rPr lang="en-US" altLang="zh-TW" dirty="0" smtClean="0"/>
              <a:t>”</a:t>
            </a:r>
            <a:r>
              <a:rPr lang="zh-TW" altLang="en-US" dirty="0" smtClean="0"/>
              <a:t>暗異界龍</a:t>
            </a:r>
            <a:r>
              <a:rPr lang="en-US" altLang="zh-TW" dirty="0" smtClean="0"/>
              <a:t>”</a:t>
            </a:r>
            <a:r>
              <a:rPr lang="zh-TW" altLang="en-US" dirty="0" smtClean="0"/>
              <a:t>的主動技能對第二種關卡的怪物有效，並且總共有</a:t>
            </a:r>
            <a:r>
              <a:rPr lang="en-US" altLang="zh-TW" dirty="0" smtClean="0"/>
              <a:t>10</a:t>
            </a:r>
            <a:r>
              <a:rPr lang="zh-TW" altLang="en-US" dirty="0" smtClean="0"/>
              <a:t>關，且這</a:t>
            </a:r>
            <a:r>
              <a:rPr lang="en-US" altLang="zh-TW" dirty="0" smtClean="0"/>
              <a:t>10</a:t>
            </a:r>
            <a:r>
              <a:rPr lang="zh-TW" altLang="en-US" dirty="0" smtClean="0"/>
              <a:t>關關卡的類型分別是：</a:t>
            </a:r>
            <a:endParaRPr lang="en-US" altLang="zh-TW" dirty="0" smtClean="0"/>
          </a:p>
          <a:p>
            <a:endParaRPr lang="en-US" altLang="zh-TW" dirty="0"/>
          </a:p>
          <a:p>
            <a:pPr>
              <a:buNone/>
            </a:pPr>
            <a:r>
              <a:rPr lang="zh-TW" altLang="en-US" dirty="0" smtClean="0"/>
              <a:t> </a:t>
            </a:r>
            <a:endParaRPr lang="en-US" altLang="zh-TW" dirty="0" smtClean="0"/>
          </a:p>
          <a:p>
            <a:pPr>
              <a:buNone/>
            </a:pPr>
            <a:r>
              <a:rPr lang="en-US" altLang="zh-TW" dirty="0" smtClean="0"/>
              <a:t>	</a:t>
            </a:r>
            <a:r>
              <a:rPr lang="zh-TW" altLang="en-US" dirty="0"/>
              <a:t>以及</a:t>
            </a:r>
            <a:r>
              <a:rPr lang="zh-TW" altLang="en-US" dirty="0" smtClean="0"/>
              <a:t>我的兩隻異界龍</a:t>
            </a:r>
            <a:r>
              <a:rPr lang="en-US" altLang="zh-TW" dirty="0" smtClean="0"/>
              <a:t>CD</a:t>
            </a:r>
            <a:r>
              <a:rPr lang="zh-TW" altLang="en-US" dirty="0" smtClean="0"/>
              <a:t>分別是</a:t>
            </a:r>
            <a:r>
              <a:rPr lang="en-US" altLang="zh-TW" dirty="0"/>
              <a:t>3</a:t>
            </a:r>
            <a:r>
              <a:rPr lang="zh-TW" altLang="en-US" dirty="0" smtClean="0"/>
              <a:t>和</a:t>
            </a:r>
            <a:r>
              <a:rPr lang="en-US" altLang="zh-TW" dirty="0"/>
              <a:t>2</a:t>
            </a:r>
            <a:r>
              <a:rPr lang="zh-TW" altLang="en-US" dirty="0" smtClean="0"/>
              <a:t>。接著我們來模擬看看使用小月的貪心策略會發生什麼事～</a:t>
            </a:r>
            <a:endParaRPr lang="zh-TW" altLang="en-US" dirty="0"/>
          </a:p>
        </p:txBody>
      </p:sp>
      <p:graphicFrame>
        <p:nvGraphicFramePr>
          <p:cNvPr id="4" name="表格 3"/>
          <p:cNvGraphicFramePr>
            <a:graphicFrameLocks noGrp="1"/>
          </p:cNvGraphicFramePr>
          <p:nvPr/>
        </p:nvGraphicFramePr>
        <p:xfrm>
          <a:off x="1259632" y="3356992"/>
          <a:ext cx="6312031" cy="741680"/>
        </p:xfrm>
        <a:graphic>
          <a:graphicData uri="http://schemas.openxmlformats.org/drawingml/2006/table">
            <a:tbl>
              <a:tblPr firstRow="1" bandRow="1">
                <a:tableStyleId>{5C22544A-7EE6-4342-B048-85BDC9FD1C3A}</a:tableStyleId>
              </a:tblPr>
              <a:tblGrid>
                <a:gridCol w="720085"/>
                <a:gridCol w="504056"/>
                <a:gridCol w="504056"/>
                <a:gridCol w="567087"/>
                <a:gridCol w="573821"/>
                <a:gridCol w="573821"/>
                <a:gridCol w="573821"/>
                <a:gridCol w="573821"/>
                <a:gridCol w="573821"/>
                <a:gridCol w="573821"/>
                <a:gridCol w="573821"/>
              </a:tblGrid>
              <a:tr h="370840">
                <a:tc>
                  <a:txBody>
                    <a:bodyPr/>
                    <a:lstStyle/>
                    <a:p>
                      <a:r>
                        <a:rPr lang="zh-TW" altLang="en-US" dirty="0" smtClean="0"/>
                        <a:t>關卡</a:t>
                      </a:r>
                      <a:endParaRPr lang="zh-TW" altLang="en-US" dirty="0"/>
                    </a:p>
                  </a:txBody>
                  <a:tcPr/>
                </a:tc>
                <a:tc>
                  <a:txBody>
                    <a:bodyPr/>
                    <a:lstStyle/>
                    <a:p>
                      <a:r>
                        <a:rPr lang="en-US" altLang="zh-TW" dirty="0" smtClean="0"/>
                        <a:t>1</a:t>
                      </a:r>
                      <a:endParaRPr lang="zh-TW" altLang="en-US" dirty="0"/>
                    </a:p>
                  </a:txBody>
                  <a:tcPr/>
                </a:tc>
                <a:tc>
                  <a:txBody>
                    <a:bodyPr/>
                    <a:lstStyle/>
                    <a:p>
                      <a:r>
                        <a:rPr lang="en-US" altLang="zh-TW" dirty="0" smtClean="0"/>
                        <a:t>2</a:t>
                      </a:r>
                      <a:endParaRPr lang="zh-TW" altLang="en-US" dirty="0"/>
                    </a:p>
                  </a:txBody>
                  <a:tcPr/>
                </a:tc>
                <a:tc>
                  <a:txBody>
                    <a:bodyPr/>
                    <a:lstStyle/>
                    <a:p>
                      <a:r>
                        <a:rPr lang="en-US" altLang="zh-TW" dirty="0" smtClean="0"/>
                        <a:t>3</a:t>
                      </a:r>
                      <a:endParaRPr lang="zh-TW" altLang="en-US" dirty="0"/>
                    </a:p>
                  </a:txBody>
                  <a:tcPr/>
                </a:tc>
                <a:tc>
                  <a:txBody>
                    <a:bodyPr/>
                    <a:lstStyle/>
                    <a:p>
                      <a:r>
                        <a:rPr lang="en-US" altLang="zh-TW" dirty="0" smtClean="0"/>
                        <a:t>4</a:t>
                      </a:r>
                      <a:endParaRPr lang="zh-TW" altLang="en-US" dirty="0"/>
                    </a:p>
                  </a:txBody>
                  <a:tcPr/>
                </a:tc>
                <a:tc>
                  <a:txBody>
                    <a:bodyPr/>
                    <a:lstStyle/>
                    <a:p>
                      <a:r>
                        <a:rPr lang="en-US" altLang="zh-TW" dirty="0" smtClean="0"/>
                        <a:t>5</a:t>
                      </a:r>
                      <a:endParaRPr lang="zh-TW" altLang="en-US" dirty="0"/>
                    </a:p>
                  </a:txBody>
                  <a:tcPr/>
                </a:tc>
                <a:tc>
                  <a:txBody>
                    <a:bodyPr/>
                    <a:lstStyle/>
                    <a:p>
                      <a:r>
                        <a:rPr lang="en-US" altLang="zh-TW" dirty="0" smtClean="0"/>
                        <a:t>6</a:t>
                      </a:r>
                      <a:endParaRPr lang="zh-TW" altLang="en-US" dirty="0"/>
                    </a:p>
                  </a:txBody>
                  <a:tcPr/>
                </a:tc>
                <a:tc>
                  <a:txBody>
                    <a:bodyPr/>
                    <a:lstStyle/>
                    <a:p>
                      <a:r>
                        <a:rPr lang="en-US" altLang="zh-TW" dirty="0" smtClean="0"/>
                        <a:t>7</a:t>
                      </a:r>
                      <a:endParaRPr lang="zh-TW" altLang="en-US" dirty="0"/>
                    </a:p>
                  </a:txBody>
                  <a:tcPr/>
                </a:tc>
                <a:tc>
                  <a:txBody>
                    <a:bodyPr/>
                    <a:lstStyle/>
                    <a:p>
                      <a:r>
                        <a:rPr lang="en-US" altLang="zh-TW" dirty="0" smtClean="0"/>
                        <a:t>8</a:t>
                      </a:r>
                      <a:endParaRPr lang="zh-TW" altLang="en-US" dirty="0"/>
                    </a:p>
                  </a:txBody>
                  <a:tcPr/>
                </a:tc>
                <a:tc>
                  <a:txBody>
                    <a:bodyPr/>
                    <a:lstStyle/>
                    <a:p>
                      <a:r>
                        <a:rPr lang="en-US" altLang="zh-TW" dirty="0" smtClean="0"/>
                        <a:t>9</a:t>
                      </a:r>
                      <a:endParaRPr lang="zh-TW" altLang="en-US" dirty="0"/>
                    </a:p>
                  </a:txBody>
                  <a:tcPr/>
                </a:tc>
                <a:tc>
                  <a:txBody>
                    <a:bodyPr/>
                    <a:lstStyle/>
                    <a:p>
                      <a:r>
                        <a:rPr lang="en-US" altLang="zh-TW" dirty="0" smtClean="0"/>
                        <a:t>10</a:t>
                      </a:r>
                      <a:endParaRPr lang="zh-TW" altLang="en-US" dirty="0"/>
                    </a:p>
                  </a:txBody>
                  <a:tcPr/>
                </a:tc>
              </a:tr>
              <a:tr h="370840">
                <a:tc>
                  <a:txBody>
                    <a:bodyPr/>
                    <a:lstStyle/>
                    <a:p>
                      <a:r>
                        <a:rPr lang="zh-TW" altLang="en-US" dirty="0" smtClean="0"/>
                        <a:t>類型</a:t>
                      </a:r>
                      <a:endParaRPr lang="zh-TW" altLang="en-US" dirty="0"/>
                    </a:p>
                  </a:txBody>
                  <a:tcPr/>
                </a:tc>
                <a:tc>
                  <a:txBody>
                    <a:bodyPr/>
                    <a:lstStyle/>
                    <a:p>
                      <a:r>
                        <a:rPr lang="en-US" altLang="zh-TW" dirty="0" smtClean="0"/>
                        <a:t>1</a:t>
                      </a:r>
                      <a:endParaRPr lang="zh-TW" altLang="en-US" dirty="0"/>
                    </a:p>
                  </a:txBody>
                  <a:tcPr/>
                </a:tc>
                <a:tc>
                  <a:txBody>
                    <a:bodyPr/>
                    <a:lstStyle/>
                    <a:p>
                      <a:r>
                        <a:rPr lang="en-US" altLang="zh-TW" dirty="0" smtClean="0"/>
                        <a:t>1</a:t>
                      </a:r>
                      <a:endParaRPr lang="zh-TW" altLang="en-US" dirty="0"/>
                    </a:p>
                  </a:txBody>
                  <a:tcPr/>
                </a:tc>
                <a:tc>
                  <a:txBody>
                    <a:bodyPr/>
                    <a:lstStyle/>
                    <a:p>
                      <a:r>
                        <a:rPr lang="en-US" altLang="zh-TW" dirty="0" smtClean="0"/>
                        <a:t>1</a:t>
                      </a:r>
                      <a:endParaRPr lang="zh-TW" altLang="en-US" dirty="0"/>
                    </a:p>
                  </a:txBody>
                  <a:tcPr/>
                </a:tc>
                <a:tc>
                  <a:txBody>
                    <a:bodyPr/>
                    <a:lstStyle/>
                    <a:p>
                      <a:r>
                        <a:rPr lang="en-US" altLang="zh-TW" dirty="0" smtClean="0"/>
                        <a:t>2</a:t>
                      </a:r>
                      <a:endParaRPr lang="zh-TW" altLang="en-US" dirty="0"/>
                    </a:p>
                  </a:txBody>
                  <a:tcPr/>
                </a:tc>
                <a:tc>
                  <a:txBody>
                    <a:bodyPr/>
                    <a:lstStyle/>
                    <a:p>
                      <a:r>
                        <a:rPr lang="en-US" altLang="zh-TW" dirty="0" smtClean="0"/>
                        <a:t>1</a:t>
                      </a:r>
                      <a:endParaRPr lang="zh-TW" altLang="en-US" dirty="0"/>
                    </a:p>
                  </a:txBody>
                  <a:tcPr/>
                </a:tc>
                <a:tc>
                  <a:txBody>
                    <a:bodyPr/>
                    <a:lstStyle/>
                    <a:p>
                      <a:r>
                        <a:rPr lang="en-US" altLang="zh-TW" dirty="0" smtClean="0"/>
                        <a:t>2</a:t>
                      </a:r>
                      <a:endParaRPr lang="zh-TW" altLang="en-US" dirty="0"/>
                    </a:p>
                  </a:txBody>
                  <a:tcPr/>
                </a:tc>
                <a:tc>
                  <a:txBody>
                    <a:bodyPr/>
                    <a:lstStyle/>
                    <a:p>
                      <a:r>
                        <a:rPr lang="en-US" altLang="zh-TW" dirty="0" smtClean="0"/>
                        <a:t>1</a:t>
                      </a:r>
                      <a:endParaRPr lang="zh-TW" altLang="en-US" dirty="0"/>
                    </a:p>
                  </a:txBody>
                  <a:tcPr/>
                </a:tc>
                <a:tc>
                  <a:txBody>
                    <a:bodyPr/>
                    <a:lstStyle/>
                    <a:p>
                      <a:r>
                        <a:rPr lang="en-US" altLang="zh-TW" dirty="0" smtClean="0"/>
                        <a:t>2</a:t>
                      </a:r>
                      <a:endParaRPr lang="zh-TW" altLang="en-US" dirty="0"/>
                    </a:p>
                  </a:txBody>
                  <a:tcPr/>
                </a:tc>
                <a:tc>
                  <a:txBody>
                    <a:bodyPr/>
                    <a:lstStyle/>
                    <a:p>
                      <a:r>
                        <a:rPr lang="en-US" altLang="zh-TW" dirty="0" smtClean="0"/>
                        <a:t>1</a:t>
                      </a:r>
                      <a:endParaRPr lang="zh-TW" altLang="en-US" dirty="0"/>
                    </a:p>
                  </a:txBody>
                  <a:tcPr/>
                </a:tc>
                <a:tc>
                  <a:txBody>
                    <a:bodyPr/>
                    <a:lstStyle/>
                    <a:p>
                      <a:r>
                        <a:rPr lang="en-US" altLang="zh-TW" dirty="0" smtClean="0"/>
                        <a:t>2</a:t>
                      </a:r>
                      <a:endParaRPr lang="zh-TW" altLang="en-US" dirty="0"/>
                    </a:p>
                  </a:txBody>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75000"/>
            <a:lum/>
          </a:blip>
          <a:srcRect/>
          <a:stretch>
            <a:fillRect l="-3000" r="-6000"/>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第一關</a:t>
            </a:r>
            <a:endParaRPr lang="zh-TW" altLang="en-US" dirty="0"/>
          </a:p>
        </p:txBody>
      </p:sp>
      <p:pic>
        <p:nvPicPr>
          <p:cNvPr id="5" name="內容版面配置區 4" descr="blackdragon1.png"/>
          <p:cNvPicPr>
            <a:picLocks noGrp="1" noChangeAspect="1"/>
          </p:cNvPicPr>
          <p:nvPr>
            <p:ph idx="1"/>
          </p:nvPr>
        </p:nvPicPr>
        <p:blipFill>
          <a:blip r:embed="rId3" cstate="print"/>
          <a:stretch>
            <a:fillRect/>
          </a:stretch>
        </p:blipFill>
        <p:spPr>
          <a:xfrm>
            <a:off x="467544" y="2204864"/>
            <a:ext cx="3738692" cy="2099898"/>
          </a:xfrm>
        </p:spPr>
      </p:pic>
      <p:pic>
        <p:nvPicPr>
          <p:cNvPr id="6" name="圖片 5" descr="blackdragon2.png"/>
          <p:cNvPicPr>
            <a:picLocks noChangeAspect="1"/>
          </p:cNvPicPr>
          <p:nvPr/>
        </p:nvPicPr>
        <p:blipFill>
          <a:blip r:embed="rId4" cstate="print"/>
          <a:stretch>
            <a:fillRect/>
          </a:stretch>
        </p:blipFill>
        <p:spPr>
          <a:xfrm>
            <a:off x="4427984" y="2204864"/>
            <a:ext cx="3738526" cy="2099805"/>
          </a:xfrm>
          <a:prstGeom prst="rect">
            <a:avLst/>
          </a:prstGeom>
        </p:spPr>
      </p:pic>
      <p:sp>
        <p:nvSpPr>
          <p:cNvPr id="7" name="文字方塊 6"/>
          <p:cNvSpPr txBox="1"/>
          <p:nvPr/>
        </p:nvSpPr>
        <p:spPr>
          <a:xfrm>
            <a:off x="683568" y="1412776"/>
            <a:ext cx="5929828" cy="584775"/>
          </a:xfrm>
          <a:prstGeom prst="rect">
            <a:avLst/>
          </a:prstGeom>
          <a:noFill/>
        </p:spPr>
        <p:txBody>
          <a:bodyPr wrap="none" rtlCol="0">
            <a:spAutoFit/>
          </a:bodyPr>
          <a:lstStyle/>
          <a:p>
            <a:r>
              <a:rPr lang="zh-TW" altLang="en-US" sz="3200" dirty="0" smtClean="0"/>
              <a:t>我們遇到的是第一</a:t>
            </a:r>
            <a:r>
              <a:rPr lang="zh-TW" altLang="en-US" sz="3200" dirty="0"/>
              <a:t>種類</a:t>
            </a:r>
            <a:r>
              <a:rPr lang="zh-TW" altLang="en-US" sz="3200" dirty="0" smtClean="0"/>
              <a:t>的關卡～</a:t>
            </a:r>
            <a:endParaRPr lang="en-US" altLang="zh-TW" sz="3200" dirty="0" smtClean="0"/>
          </a:p>
        </p:txBody>
      </p:sp>
      <p:sp>
        <p:nvSpPr>
          <p:cNvPr id="8" name="文字方塊 7"/>
          <p:cNvSpPr txBox="1"/>
          <p:nvPr/>
        </p:nvSpPr>
        <p:spPr>
          <a:xfrm>
            <a:off x="1835696" y="4365104"/>
            <a:ext cx="864096" cy="584775"/>
          </a:xfrm>
          <a:prstGeom prst="rect">
            <a:avLst/>
          </a:prstGeom>
          <a:noFill/>
        </p:spPr>
        <p:txBody>
          <a:bodyPr wrap="square" rtlCol="0">
            <a:spAutoFit/>
          </a:bodyPr>
          <a:lstStyle/>
          <a:p>
            <a:r>
              <a:rPr lang="en-US" altLang="zh-TW" sz="3200" dirty="0" smtClean="0"/>
              <a:t>3/3</a:t>
            </a:r>
            <a:endParaRPr lang="zh-TW" altLang="en-US" sz="3200" dirty="0"/>
          </a:p>
        </p:txBody>
      </p:sp>
      <p:sp>
        <p:nvSpPr>
          <p:cNvPr id="9" name="文字方塊 8"/>
          <p:cNvSpPr txBox="1"/>
          <p:nvPr/>
        </p:nvSpPr>
        <p:spPr>
          <a:xfrm>
            <a:off x="5940152" y="4365104"/>
            <a:ext cx="864096" cy="584775"/>
          </a:xfrm>
          <a:prstGeom prst="rect">
            <a:avLst/>
          </a:prstGeom>
          <a:noFill/>
        </p:spPr>
        <p:txBody>
          <a:bodyPr wrap="square" rtlCol="0">
            <a:spAutoFit/>
          </a:bodyPr>
          <a:lstStyle/>
          <a:p>
            <a:r>
              <a:rPr lang="en-US" altLang="zh-TW" sz="3200" dirty="0" smtClean="0"/>
              <a:t>2/2</a:t>
            </a:r>
            <a:endParaRPr lang="zh-TW" altLang="en-US" sz="3200" dirty="0"/>
          </a:p>
        </p:txBody>
      </p:sp>
      <p:sp>
        <p:nvSpPr>
          <p:cNvPr id="10" name="文字方塊 9"/>
          <p:cNvSpPr txBox="1"/>
          <p:nvPr/>
        </p:nvSpPr>
        <p:spPr>
          <a:xfrm>
            <a:off x="1259632" y="5301208"/>
            <a:ext cx="6210354" cy="584775"/>
          </a:xfrm>
          <a:prstGeom prst="rect">
            <a:avLst/>
          </a:prstGeom>
          <a:noFill/>
        </p:spPr>
        <p:txBody>
          <a:bodyPr wrap="none" rtlCol="0">
            <a:spAutoFit/>
          </a:bodyPr>
          <a:lstStyle/>
          <a:p>
            <a:r>
              <a:rPr lang="zh-TW" altLang="en-US" sz="3200" dirty="0"/>
              <a:t>進場</a:t>
            </a:r>
            <a:r>
              <a:rPr lang="zh-TW" altLang="en-US" sz="3200" dirty="0" smtClean="0"/>
              <a:t>時</a:t>
            </a:r>
            <a:r>
              <a:rPr lang="en-US" altLang="zh-TW" sz="3200" dirty="0" smtClean="0"/>
              <a:t>CD</a:t>
            </a:r>
            <a:r>
              <a:rPr lang="zh-TW" altLang="en-US" sz="3200" dirty="0" smtClean="0"/>
              <a:t>值狀態分別為</a:t>
            </a:r>
            <a:r>
              <a:rPr lang="en-US" altLang="zh-TW" sz="3200" dirty="0" smtClean="0"/>
              <a:t>3/3 </a:t>
            </a:r>
            <a:r>
              <a:rPr lang="zh-TW" altLang="en-US" sz="3200" dirty="0" smtClean="0"/>
              <a:t>和</a:t>
            </a:r>
            <a:r>
              <a:rPr lang="en-US" altLang="zh-TW" sz="3200" dirty="0" smtClean="0"/>
              <a:t>2/2~</a:t>
            </a:r>
            <a:endParaRPr lang="zh-TW" altLang="en-US" sz="32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75000"/>
            <a:lum/>
          </a:blip>
          <a:srcRect/>
          <a:stretch>
            <a:fillRect l="-3000" r="-6000"/>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第一關</a:t>
            </a:r>
            <a:endParaRPr lang="zh-TW" altLang="en-US" dirty="0"/>
          </a:p>
        </p:txBody>
      </p:sp>
      <p:pic>
        <p:nvPicPr>
          <p:cNvPr id="5" name="內容版面配置區 4" descr="blackdragon1.png"/>
          <p:cNvPicPr>
            <a:picLocks noGrp="1" noChangeAspect="1"/>
          </p:cNvPicPr>
          <p:nvPr>
            <p:ph idx="1"/>
          </p:nvPr>
        </p:nvPicPr>
        <p:blipFill>
          <a:blip r:embed="rId3" cstate="print"/>
          <a:stretch>
            <a:fillRect/>
          </a:stretch>
        </p:blipFill>
        <p:spPr>
          <a:xfrm>
            <a:off x="467544" y="2204864"/>
            <a:ext cx="3738692" cy="2099898"/>
          </a:xfrm>
        </p:spPr>
      </p:pic>
      <p:pic>
        <p:nvPicPr>
          <p:cNvPr id="6" name="圖片 5" descr="blackdragon2.png"/>
          <p:cNvPicPr>
            <a:picLocks noChangeAspect="1"/>
          </p:cNvPicPr>
          <p:nvPr/>
        </p:nvPicPr>
        <p:blipFill>
          <a:blip r:embed="rId4" cstate="print"/>
          <a:stretch>
            <a:fillRect/>
          </a:stretch>
        </p:blipFill>
        <p:spPr>
          <a:xfrm>
            <a:off x="4427984" y="2204864"/>
            <a:ext cx="3738526" cy="2099805"/>
          </a:xfrm>
          <a:prstGeom prst="rect">
            <a:avLst/>
          </a:prstGeom>
        </p:spPr>
      </p:pic>
      <p:sp>
        <p:nvSpPr>
          <p:cNvPr id="7" name="文字方塊 6"/>
          <p:cNvSpPr txBox="1"/>
          <p:nvPr/>
        </p:nvSpPr>
        <p:spPr>
          <a:xfrm>
            <a:off x="683568" y="1412776"/>
            <a:ext cx="5929828" cy="584775"/>
          </a:xfrm>
          <a:prstGeom prst="rect">
            <a:avLst/>
          </a:prstGeom>
          <a:noFill/>
        </p:spPr>
        <p:txBody>
          <a:bodyPr wrap="none" rtlCol="0">
            <a:spAutoFit/>
          </a:bodyPr>
          <a:lstStyle/>
          <a:p>
            <a:r>
              <a:rPr lang="zh-TW" altLang="en-US" sz="3200" dirty="0" smtClean="0"/>
              <a:t>我們遇到的是第一</a:t>
            </a:r>
            <a:r>
              <a:rPr lang="zh-TW" altLang="en-US" sz="3200" dirty="0"/>
              <a:t>種類</a:t>
            </a:r>
            <a:r>
              <a:rPr lang="zh-TW" altLang="en-US" sz="3200" dirty="0" smtClean="0"/>
              <a:t>的關卡～</a:t>
            </a:r>
            <a:endParaRPr lang="en-US" altLang="zh-TW" sz="3200" dirty="0" smtClean="0"/>
          </a:p>
        </p:txBody>
      </p:sp>
      <p:sp>
        <p:nvSpPr>
          <p:cNvPr id="8" name="文字方塊 7"/>
          <p:cNvSpPr txBox="1"/>
          <p:nvPr/>
        </p:nvSpPr>
        <p:spPr>
          <a:xfrm>
            <a:off x="1835696" y="4365104"/>
            <a:ext cx="864096" cy="584775"/>
          </a:xfrm>
          <a:prstGeom prst="rect">
            <a:avLst/>
          </a:prstGeom>
          <a:noFill/>
        </p:spPr>
        <p:txBody>
          <a:bodyPr wrap="square" rtlCol="0">
            <a:spAutoFit/>
          </a:bodyPr>
          <a:lstStyle/>
          <a:p>
            <a:r>
              <a:rPr lang="en-US" altLang="zh-TW" sz="3200" dirty="0" smtClean="0"/>
              <a:t>3/3</a:t>
            </a:r>
            <a:endParaRPr lang="zh-TW" altLang="en-US" sz="3200" dirty="0"/>
          </a:p>
        </p:txBody>
      </p:sp>
      <p:sp>
        <p:nvSpPr>
          <p:cNvPr id="9" name="文字方塊 8"/>
          <p:cNvSpPr txBox="1"/>
          <p:nvPr/>
        </p:nvSpPr>
        <p:spPr>
          <a:xfrm>
            <a:off x="5940152" y="4365104"/>
            <a:ext cx="864096" cy="584775"/>
          </a:xfrm>
          <a:prstGeom prst="rect">
            <a:avLst/>
          </a:prstGeom>
          <a:noFill/>
        </p:spPr>
        <p:txBody>
          <a:bodyPr wrap="square" rtlCol="0">
            <a:spAutoFit/>
          </a:bodyPr>
          <a:lstStyle/>
          <a:p>
            <a:r>
              <a:rPr lang="en-US" altLang="zh-TW" sz="3200" dirty="0" smtClean="0"/>
              <a:t>2/2</a:t>
            </a:r>
            <a:endParaRPr lang="zh-TW" altLang="en-US" sz="3200" dirty="0"/>
          </a:p>
        </p:txBody>
      </p:sp>
      <p:sp>
        <p:nvSpPr>
          <p:cNvPr id="10" name="文字方塊 9"/>
          <p:cNvSpPr txBox="1"/>
          <p:nvPr/>
        </p:nvSpPr>
        <p:spPr>
          <a:xfrm>
            <a:off x="1835696" y="5157192"/>
            <a:ext cx="5242141" cy="1077218"/>
          </a:xfrm>
          <a:prstGeom prst="rect">
            <a:avLst/>
          </a:prstGeom>
          <a:noFill/>
        </p:spPr>
        <p:txBody>
          <a:bodyPr wrap="none" rtlCol="0">
            <a:spAutoFit/>
          </a:bodyPr>
          <a:lstStyle/>
          <a:p>
            <a:r>
              <a:rPr lang="zh-TW" altLang="en-US" sz="3200" dirty="0" smtClean="0"/>
              <a:t>第一關必須使用轉珠的攻擊</a:t>
            </a:r>
            <a:r>
              <a:rPr lang="en-US" altLang="zh-TW" sz="3200" dirty="0" smtClean="0"/>
              <a:t>!</a:t>
            </a:r>
          </a:p>
          <a:p>
            <a:r>
              <a:rPr lang="zh-TW" altLang="en-US" sz="3200" dirty="0"/>
              <a:t> </a:t>
            </a:r>
            <a:r>
              <a:rPr lang="zh-TW" altLang="en-US" sz="3200" dirty="0" smtClean="0"/>
              <a:t>                     攻擊</a:t>
            </a:r>
            <a:r>
              <a:rPr lang="en-US" altLang="zh-TW" sz="3200" dirty="0" smtClean="0"/>
              <a:t>!!!</a:t>
            </a:r>
            <a:endParaRPr lang="zh-TW" alt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字方塊 4"/>
          <p:cNvSpPr txBox="1"/>
          <p:nvPr/>
        </p:nvSpPr>
        <p:spPr>
          <a:xfrm>
            <a:off x="2843808" y="2780928"/>
            <a:ext cx="3592650" cy="1200329"/>
          </a:xfrm>
          <a:prstGeom prst="rect">
            <a:avLst/>
          </a:prstGeom>
          <a:noFill/>
        </p:spPr>
        <p:txBody>
          <a:bodyPr wrap="none" rtlCol="0">
            <a:spAutoFit/>
          </a:bodyPr>
          <a:lstStyle/>
          <a:p>
            <a:r>
              <a:rPr lang="zh-TW" altLang="en-US" sz="7200" b="1" dirty="0" smtClean="0">
                <a:solidFill>
                  <a:srgbClr val="7030A0"/>
                </a:solidFill>
              </a:rPr>
              <a:t>某一天</a:t>
            </a:r>
            <a:r>
              <a:rPr lang="en-US" altLang="zh-TW" sz="7200" b="1" dirty="0" smtClean="0">
                <a:solidFill>
                  <a:srgbClr val="7030A0"/>
                </a:solidFill>
              </a:rPr>
              <a:t>…</a:t>
            </a:r>
            <a:endParaRPr lang="zh-TW" altLang="en-US" sz="7200" b="1" dirty="0">
              <a:solidFill>
                <a:srgbClr val="7030A0"/>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75000"/>
            <a:lum/>
          </a:blip>
          <a:srcRect/>
          <a:stretch>
            <a:fillRect l="-3000" r="-6000"/>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第</a:t>
            </a:r>
            <a:r>
              <a:rPr lang="zh-TW" altLang="en-US" dirty="0"/>
              <a:t>二</a:t>
            </a:r>
            <a:r>
              <a:rPr lang="zh-TW" altLang="en-US" dirty="0" smtClean="0"/>
              <a:t>關</a:t>
            </a:r>
            <a:endParaRPr lang="zh-TW" altLang="en-US" dirty="0"/>
          </a:p>
        </p:txBody>
      </p:sp>
      <p:pic>
        <p:nvPicPr>
          <p:cNvPr id="5" name="內容版面配置區 4" descr="blackdragon1.png"/>
          <p:cNvPicPr>
            <a:picLocks noGrp="1" noChangeAspect="1"/>
          </p:cNvPicPr>
          <p:nvPr>
            <p:ph idx="1"/>
          </p:nvPr>
        </p:nvPicPr>
        <p:blipFill>
          <a:blip r:embed="rId3" cstate="print"/>
          <a:stretch>
            <a:fillRect/>
          </a:stretch>
        </p:blipFill>
        <p:spPr>
          <a:xfrm>
            <a:off x="467544" y="2204864"/>
            <a:ext cx="3738692" cy="2099898"/>
          </a:xfrm>
        </p:spPr>
      </p:pic>
      <p:pic>
        <p:nvPicPr>
          <p:cNvPr id="6" name="圖片 5" descr="blackdragon2.png"/>
          <p:cNvPicPr>
            <a:picLocks noChangeAspect="1"/>
          </p:cNvPicPr>
          <p:nvPr/>
        </p:nvPicPr>
        <p:blipFill>
          <a:blip r:embed="rId4" cstate="print"/>
          <a:stretch>
            <a:fillRect/>
          </a:stretch>
        </p:blipFill>
        <p:spPr>
          <a:xfrm>
            <a:off x="4427984" y="2204864"/>
            <a:ext cx="3738526" cy="2099805"/>
          </a:xfrm>
          <a:prstGeom prst="rect">
            <a:avLst/>
          </a:prstGeom>
        </p:spPr>
      </p:pic>
      <p:sp>
        <p:nvSpPr>
          <p:cNvPr id="7" name="文字方塊 6"/>
          <p:cNvSpPr txBox="1"/>
          <p:nvPr/>
        </p:nvSpPr>
        <p:spPr>
          <a:xfrm>
            <a:off x="683568" y="1412776"/>
            <a:ext cx="7981672" cy="584775"/>
          </a:xfrm>
          <a:prstGeom prst="rect">
            <a:avLst/>
          </a:prstGeom>
          <a:noFill/>
        </p:spPr>
        <p:txBody>
          <a:bodyPr wrap="none" rtlCol="0">
            <a:spAutoFit/>
          </a:bodyPr>
          <a:lstStyle/>
          <a:p>
            <a:r>
              <a:rPr lang="zh-TW" altLang="en-US" sz="3200" dirty="0"/>
              <a:t>成功完成第一</a:t>
            </a:r>
            <a:r>
              <a:rPr lang="zh-TW" altLang="en-US" sz="3200" dirty="0" smtClean="0"/>
              <a:t>關後進入第二關也是第一種類</a:t>
            </a:r>
            <a:endParaRPr lang="en-US" altLang="zh-TW" sz="3200" dirty="0" smtClean="0"/>
          </a:p>
        </p:txBody>
      </p:sp>
      <p:sp>
        <p:nvSpPr>
          <p:cNvPr id="8" name="文字方塊 7"/>
          <p:cNvSpPr txBox="1"/>
          <p:nvPr/>
        </p:nvSpPr>
        <p:spPr>
          <a:xfrm>
            <a:off x="1835696" y="4365104"/>
            <a:ext cx="864096" cy="584775"/>
          </a:xfrm>
          <a:prstGeom prst="rect">
            <a:avLst/>
          </a:prstGeom>
          <a:noFill/>
        </p:spPr>
        <p:txBody>
          <a:bodyPr wrap="square" rtlCol="0">
            <a:spAutoFit/>
          </a:bodyPr>
          <a:lstStyle/>
          <a:p>
            <a:r>
              <a:rPr lang="en-US" altLang="zh-TW" sz="3200" dirty="0"/>
              <a:t>2</a:t>
            </a:r>
            <a:r>
              <a:rPr lang="en-US" altLang="zh-TW" sz="3200" dirty="0" smtClean="0"/>
              <a:t>/3</a:t>
            </a:r>
            <a:endParaRPr lang="zh-TW" altLang="en-US" sz="3200" dirty="0"/>
          </a:p>
        </p:txBody>
      </p:sp>
      <p:sp>
        <p:nvSpPr>
          <p:cNvPr id="9" name="文字方塊 8"/>
          <p:cNvSpPr txBox="1"/>
          <p:nvPr/>
        </p:nvSpPr>
        <p:spPr>
          <a:xfrm>
            <a:off x="5940152" y="4365104"/>
            <a:ext cx="864096" cy="584775"/>
          </a:xfrm>
          <a:prstGeom prst="rect">
            <a:avLst/>
          </a:prstGeom>
          <a:noFill/>
        </p:spPr>
        <p:txBody>
          <a:bodyPr wrap="square" rtlCol="0">
            <a:spAutoFit/>
          </a:bodyPr>
          <a:lstStyle/>
          <a:p>
            <a:r>
              <a:rPr lang="en-US" altLang="zh-TW" sz="3200" dirty="0"/>
              <a:t>1</a:t>
            </a:r>
            <a:r>
              <a:rPr lang="en-US" altLang="zh-TW" sz="3200" dirty="0" smtClean="0"/>
              <a:t>/2</a:t>
            </a:r>
            <a:endParaRPr lang="zh-TW" altLang="en-US" sz="3200" dirty="0"/>
          </a:p>
        </p:txBody>
      </p:sp>
      <p:sp>
        <p:nvSpPr>
          <p:cNvPr id="10" name="文字方塊 9"/>
          <p:cNvSpPr txBox="1"/>
          <p:nvPr/>
        </p:nvSpPr>
        <p:spPr>
          <a:xfrm>
            <a:off x="1835696" y="5157192"/>
            <a:ext cx="5091458" cy="1077218"/>
          </a:xfrm>
          <a:prstGeom prst="rect">
            <a:avLst/>
          </a:prstGeom>
          <a:noFill/>
        </p:spPr>
        <p:txBody>
          <a:bodyPr wrap="none" rtlCol="0">
            <a:spAutoFit/>
          </a:bodyPr>
          <a:lstStyle/>
          <a:p>
            <a:r>
              <a:rPr lang="zh-TW" altLang="en-US" sz="3200" dirty="0" smtClean="0"/>
              <a:t>入場時</a:t>
            </a:r>
            <a:r>
              <a:rPr lang="en-US" altLang="zh-TW" sz="3200" dirty="0" smtClean="0"/>
              <a:t>CD</a:t>
            </a:r>
            <a:r>
              <a:rPr lang="zh-TW" altLang="en-US" sz="3200" dirty="0" smtClean="0"/>
              <a:t>狀態變為</a:t>
            </a:r>
            <a:r>
              <a:rPr lang="en-US" altLang="zh-TW" sz="3200" dirty="0" smtClean="0"/>
              <a:t>2/3</a:t>
            </a:r>
            <a:r>
              <a:rPr lang="zh-TW" altLang="en-US" sz="3200" dirty="0" smtClean="0"/>
              <a:t>和</a:t>
            </a:r>
            <a:r>
              <a:rPr lang="en-US" altLang="zh-TW" sz="3200" dirty="0" smtClean="0"/>
              <a:t>1/2</a:t>
            </a:r>
          </a:p>
          <a:p>
            <a:pPr algn="ctr"/>
            <a:r>
              <a:rPr lang="zh-TW" altLang="en-US" sz="3200" dirty="0" smtClean="0"/>
              <a:t> 攻擊</a:t>
            </a:r>
            <a:r>
              <a:rPr lang="en-US" altLang="zh-TW" sz="3200" dirty="0" smtClean="0"/>
              <a:t>!!!</a:t>
            </a:r>
            <a:endParaRPr lang="zh-TW" alt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75000"/>
            <a:lum/>
          </a:blip>
          <a:srcRect/>
          <a:stretch>
            <a:fillRect l="-3000" r="-6000"/>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第</a:t>
            </a:r>
            <a:r>
              <a:rPr lang="zh-TW" altLang="en-US" dirty="0"/>
              <a:t>三</a:t>
            </a:r>
            <a:r>
              <a:rPr lang="zh-TW" altLang="en-US" dirty="0" smtClean="0"/>
              <a:t>關</a:t>
            </a:r>
            <a:endParaRPr lang="zh-TW" altLang="en-US" dirty="0"/>
          </a:p>
        </p:txBody>
      </p:sp>
      <p:pic>
        <p:nvPicPr>
          <p:cNvPr id="5" name="內容版面配置區 4" descr="blackdragon1.png"/>
          <p:cNvPicPr>
            <a:picLocks noGrp="1" noChangeAspect="1"/>
          </p:cNvPicPr>
          <p:nvPr>
            <p:ph idx="1"/>
          </p:nvPr>
        </p:nvPicPr>
        <p:blipFill>
          <a:blip r:embed="rId3" cstate="print"/>
          <a:stretch>
            <a:fillRect/>
          </a:stretch>
        </p:blipFill>
        <p:spPr>
          <a:xfrm>
            <a:off x="467544" y="2204864"/>
            <a:ext cx="3738692" cy="2099898"/>
          </a:xfrm>
        </p:spPr>
      </p:pic>
      <p:pic>
        <p:nvPicPr>
          <p:cNvPr id="6" name="圖片 5" descr="blackdragon2.png"/>
          <p:cNvPicPr>
            <a:picLocks noChangeAspect="1"/>
          </p:cNvPicPr>
          <p:nvPr/>
        </p:nvPicPr>
        <p:blipFill>
          <a:blip r:embed="rId4" cstate="print"/>
          <a:stretch>
            <a:fillRect/>
          </a:stretch>
        </p:blipFill>
        <p:spPr>
          <a:xfrm>
            <a:off x="4427984" y="2204864"/>
            <a:ext cx="3738526" cy="2099805"/>
          </a:xfrm>
          <a:prstGeom prst="rect">
            <a:avLst/>
          </a:prstGeom>
        </p:spPr>
      </p:pic>
      <p:sp>
        <p:nvSpPr>
          <p:cNvPr id="7" name="文字方塊 6"/>
          <p:cNvSpPr txBox="1"/>
          <p:nvPr/>
        </p:nvSpPr>
        <p:spPr>
          <a:xfrm>
            <a:off x="683568" y="1412776"/>
            <a:ext cx="5109091" cy="584775"/>
          </a:xfrm>
          <a:prstGeom prst="rect">
            <a:avLst/>
          </a:prstGeom>
          <a:noFill/>
        </p:spPr>
        <p:txBody>
          <a:bodyPr wrap="none" rtlCol="0">
            <a:spAutoFit/>
          </a:bodyPr>
          <a:lstStyle/>
          <a:p>
            <a:r>
              <a:rPr lang="zh-TW" altLang="en-US" sz="3200" dirty="0" smtClean="0"/>
              <a:t>進入第三關，</a:t>
            </a:r>
            <a:r>
              <a:rPr lang="zh-TW" altLang="en-US" sz="3200" dirty="0"/>
              <a:t>也</a:t>
            </a:r>
            <a:r>
              <a:rPr lang="zh-TW" altLang="en-US" sz="3200" dirty="0" smtClean="0"/>
              <a:t>是第一種類</a:t>
            </a:r>
            <a:endParaRPr lang="en-US" altLang="zh-TW" sz="3200" dirty="0" smtClean="0"/>
          </a:p>
        </p:txBody>
      </p:sp>
      <p:sp>
        <p:nvSpPr>
          <p:cNvPr id="8" name="文字方塊 7"/>
          <p:cNvSpPr txBox="1"/>
          <p:nvPr/>
        </p:nvSpPr>
        <p:spPr>
          <a:xfrm>
            <a:off x="1835696" y="4365104"/>
            <a:ext cx="864096" cy="584775"/>
          </a:xfrm>
          <a:prstGeom prst="rect">
            <a:avLst/>
          </a:prstGeom>
          <a:noFill/>
        </p:spPr>
        <p:txBody>
          <a:bodyPr wrap="square" rtlCol="0">
            <a:spAutoFit/>
          </a:bodyPr>
          <a:lstStyle/>
          <a:p>
            <a:r>
              <a:rPr lang="en-US" altLang="zh-TW" sz="3200" dirty="0" smtClean="0"/>
              <a:t>1/3</a:t>
            </a:r>
            <a:endParaRPr lang="zh-TW" altLang="en-US" sz="3200" dirty="0"/>
          </a:p>
        </p:txBody>
      </p:sp>
      <p:sp>
        <p:nvSpPr>
          <p:cNvPr id="9" name="文字方塊 8"/>
          <p:cNvSpPr txBox="1"/>
          <p:nvPr/>
        </p:nvSpPr>
        <p:spPr>
          <a:xfrm>
            <a:off x="5940152" y="4365104"/>
            <a:ext cx="864096" cy="584775"/>
          </a:xfrm>
          <a:prstGeom prst="rect">
            <a:avLst/>
          </a:prstGeom>
          <a:noFill/>
        </p:spPr>
        <p:txBody>
          <a:bodyPr wrap="square" rtlCol="0">
            <a:spAutoFit/>
          </a:bodyPr>
          <a:lstStyle/>
          <a:p>
            <a:r>
              <a:rPr lang="en-US" altLang="zh-TW" sz="3200" dirty="0" smtClean="0"/>
              <a:t>0/2</a:t>
            </a:r>
            <a:endParaRPr lang="zh-TW" altLang="en-US" sz="3200" dirty="0"/>
          </a:p>
        </p:txBody>
      </p:sp>
      <p:sp>
        <p:nvSpPr>
          <p:cNvPr id="11" name="文字方塊 10"/>
          <p:cNvSpPr txBox="1"/>
          <p:nvPr/>
        </p:nvSpPr>
        <p:spPr>
          <a:xfrm>
            <a:off x="1907704" y="5085184"/>
            <a:ext cx="5091458" cy="1077218"/>
          </a:xfrm>
          <a:prstGeom prst="rect">
            <a:avLst/>
          </a:prstGeom>
          <a:noFill/>
        </p:spPr>
        <p:txBody>
          <a:bodyPr wrap="none" rtlCol="0">
            <a:spAutoFit/>
          </a:bodyPr>
          <a:lstStyle/>
          <a:p>
            <a:r>
              <a:rPr lang="zh-TW" altLang="en-US" sz="3200" dirty="0" smtClean="0"/>
              <a:t>入場時</a:t>
            </a:r>
            <a:r>
              <a:rPr lang="en-US" altLang="zh-TW" sz="3200" dirty="0" smtClean="0"/>
              <a:t>CD</a:t>
            </a:r>
            <a:r>
              <a:rPr lang="zh-TW" altLang="en-US" sz="3200" dirty="0" smtClean="0"/>
              <a:t>狀態變為</a:t>
            </a:r>
            <a:r>
              <a:rPr lang="en-US" altLang="zh-TW" sz="3200" dirty="0" smtClean="0"/>
              <a:t>1/3</a:t>
            </a:r>
            <a:r>
              <a:rPr lang="zh-TW" altLang="en-US" sz="3200" dirty="0" smtClean="0"/>
              <a:t>和</a:t>
            </a:r>
            <a:r>
              <a:rPr lang="en-US" altLang="zh-TW" sz="3200" dirty="0"/>
              <a:t>0</a:t>
            </a:r>
            <a:r>
              <a:rPr lang="en-US" altLang="zh-TW" sz="3200" dirty="0" smtClean="0"/>
              <a:t>/2</a:t>
            </a:r>
          </a:p>
          <a:p>
            <a:pPr algn="ctr"/>
            <a:r>
              <a:rPr lang="zh-TW" altLang="en-US" sz="3200" dirty="0" smtClean="0"/>
              <a:t> 攻擊</a:t>
            </a:r>
            <a:r>
              <a:rPr lang="en-US" altLang="zh-TW" sz="3200" dirty="0" smtClean="0"/>
              <a:t>!!!</a:t>
            </a:r>
            <a:endParaRPr lang="zh-TW" alt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75000"/>
            <a:lum/>
          </a:blip>
          <a:srcRect/>
          <a:stretch>
            <a:fillRect l="-3000" r="-6000"/>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第</a:t>
            </a:r>
            <a:r>
              <a:rPr lang="zh-TW" altLang="en-US" dirty="0"/>
              <a:t>四</a:t>
            </a:r>
            <a:r>
              <a:rPr lang="zh-TW" altLang="en-US" dirty="0" smtClean="0"/>
              <a:t>關</a:t>
            </a:r>
            <a:endParaRPr lang="zh-TW" altLang="en-US" dirty="0"/>
          </a:p>
        </p:txBody>
      </p:sp>
      <p:pic>
        <p:nvPicPr>
          <p:cNvPr id="5" name="內容版面配置區 4" descr="blackdragon1.png"/>
          <p:cNvPicPr>
            <a:picLocks noGrp="1" noChangeAspect="1"/>
          </p:cNvPicPr>
          <p:nvPr>
            <p:ph idx="1"/>
          </p:nvPr>
        </p:nvPicPr>
        <p:blipFill>
          <a:blip r:embed="rId3" cstate="print"/>
          <a:stretch>
            <a:fillRect/>
          </a:stretch>
        </p:blipFill>
        <p:spPr>
          <a:xfrm>
            <a:off x="467544" y="2204864"/>
            <a:ext cx="3738692" cy="2099898"/>
          </a:xfrm>
        </p:spPr>
      </p:pic>
      <p:pic>
        <p:nvPicPr>
          <p:cNvPr id="6" name="圖片 5" descr="blackdragon2.png"/>
          <p:cNvPicPr>
            <a:picLocks noChangeAspect="1"/>
          </p:cNvPicPr>
          <p:nvPr/>
        </p:nvPicPr>
        <p:blipFill>
          <a:blip r:embed="rId4" cstate="print"/>
          <a:stretch>
            <a:fillRect/>
          </a:stretch>
        </p:blipFill>
        <p:spPr>
          <a:xfrm>
            <a:off x="4427984" y="2204864"/>
            <a:ext cx="3738526" cy="2099805"/>
          </a:xfrm>
          <a:prstGeom prst="rect">
            <a:avLst/>
          </a:prstGeom>
        </p:spPr>
      </p:pic>
      <p:sp>
        <p:nvSpPr>
          <p:cNvPr id="7" name="文字方塊 6"/>
          <p:cNvSpPr txBox="1"/>
          <p:nvPr/>
        </p:nvSpPr>
        <p:spPr>
          <a:xfrm>
            <a:off x="683568" y="1412776"/>
            <a:ext cx="4698722" cy="584775"/>
          </a:xfrm>
          <a:prstGeom prst="rect">
            <a:avLst/>
          </a:prstGeom>
          <a:noFill/>
        </p:spPr>
        <p:txBody>
          <a:bodyPr wrap="none" rtlCol="0">
            <a:spAutoFit/>
          </a:bodyPr>
          <a:lstStyle/>
          <a:p>
            <a:r>
              <a:rPr lang="zh-TW" altLang="en-US" sz="3200" dirty="0" smtClean="0"/>
              <a:t>進入第四關，是第二種類</a:t>
            </a:r>
            <a:endParaRPr lang="en-US" altLang="zh-TW" sz="3200" dirty="0" smtClean="0"/>
          </a:p>
        </p:txBody>
      </p:sp>
      <p:sp>
        <p:nvSpPr>
          <p:cNvPr id="8" name="文字方塊 7"/>
          <p:cNvSpPr txBox="1"/>
          <p:nvPr/>
        </p:nvSpPr>
        <p:spPr>
          <a:xfrm>
            <a:off x="1835696" y="4365104"/>
            <a:ext cx="864096" cy="584775"/>
          </a:xfrm>
          <a:prstGeom prst="rect">
            <a:avLst/>
          </a:prstGeom>
          <a:noFill/>
        </p:spPr>
        <p:txBody>
          <a:bodyPr wrap="square" rtlCol="0">
            <a:spAutoFit/>
          </a:bodyPr>
          <a:lstStyle/>
          <a:p>
            <a:r>
              <a:rPr lang="en-US" altLang="zh-TW" sz="3200" dirty="0"/>
              <a:t>0</a:t>
            </a:r>
            <a:r>
              <a:rPr lang="en-US" altLang="zh-TW" sz="3200" dirty="0" smtClean="0"/>
              <a:t>/3</a:t>
            </a:r>
            <a:endParaRPr lang="zh-TW" altLang="en-US" sz="3200" dirty="0"/>
          </a:p>
        </p:txBody>
      </p:sp>
      <p:sp>
        <p:nvSpPr>
          <p:cNvPr id="9" name="文字方塊 8"/>
          <p:cNvSpPr txBox="1"/>
          <p:nvPr/>
        </p:nvSpPr>
        <p:spPr>
          <a:xfrm>
            <a:off x="5940152" y="4365104"/>
            <a:ext cx="864096" cy="584775"/>
          </a:xfrm>
          <a:prstGeom prst="rect">
            <a:avLst/>
          </a:prstGeom>
          <a:noFill/>
        </p:spPr>
        <p:txBody>
          <a:bodyPr wrap="square" rtlCol="0">
            <a:spAutoFit/>
          </a:bodyPr>
          <a:lstStyle/>
          <a:p>
            <a:r>
              <a:rPr lang="en-US" altLang="zh-TW" sz="3200" dirty="0" smtClean="0"/>
              <a:t>0/2</a:t>
            </a:r>
            <a:endParaRPr lang="zh-TW" altLang="en-US" sz="3200" dirty="0"/>
          </a:p>
        </p:txBody>
      </p:sp>
      <p:sp>
        <p:nvSpPr>
          <p:cNvPr id="11" name="文字方塊 10"/>
          <p:cNvSpPr txBox="1"/>
          <p:nvPr/>
        </p:nvSpPr>
        <p:spPr>
          <a:xfrm>
            <a:off x="1907704" y="5085184"/>
            <a:ext cx="5091458" cy="1077218"/>
          </a:xfrm>
          <a:prstGeom prst="rect">
            <a:avLst/>
          </a:prstGeom>
          <a:noFill/>
        </p:spPr>
        <p:txBody>
          <a:bodyPr wrap="none" rtlCol="0">
            <a:spAutoFit/>
          </a:bodyPr>
          <a:lstStyle/>
          <a:p>
            <a:r>
              <a:rPr lang="zh-TW" altLang="en-US" sz="3200" dirty="0" smtClean="0"/>
              <a:t>入場時</a:t>
            </a:r>
            <a:r>
              <a:rPr lang="en-US" altLang="zh-TW" sz="3200" dirty="0" smtClean="0"/>
              <a:t>CD</a:t>
            </a:r>
            <a:r>
              <a:rPr lang="zh-TW" altLang="en-US" sz="3200" dirty="0" smtClean="0"/>
              <a:t>狀態變為</a:t>
            </a:r>
            <a:r>
              <a:rPr lang="en-US" altLang="zh-TW" sz="3200" dirty="0" smtClean="0"/>
              <a:t>0/3</a:t>
            </a:r>
            <a:r>
              <a:rPr lang="zh-TW" altLang="en-US" sz="3200" dirty="0" smtClean="0"/>
              <a:t>和</a:t>
            </a:r>
            <a:r>
              <a:rPr lang="en-US" altLang="zh-TW" sz="3200" dirty="0"/>
              <a:t>0</a:t>
            </a:r>
            <a:r>
              <a:rPr lang="en-US" altLang="zh-TW" sz="3200" dirty="0" smtClean="0"/>
              <a:t>/2</a:t>
            </a:r>
          </a:p>
          <a:p>
            <a:pPr algn="ctr"/>
            <a:r>
              <a:rPr lang="zh-TW" altLang="en-US" sz="3200" dirty="0" smtClean="0"/>
              <a:t> </a:t>
            </a:r>
            <a:r>
              <a:rPr lang="zh-TW" altLang="en-US" sz="3200" dirty="0"/>
              <a:t>這次得使用</a:t>
            </a:r>
            <a:r>
              <a:rPr lang="zh-TW" altLang="en-US" sz="3200" dirty="0" smtClean="0"/>
              <a:t>主動技了</a:t>
            </a:r>
            <a:r>
              <a:rPr lang="en-US" altLang="zh-TW" sz="3200" dirty="0" smtClean="0"/>
              <a:t>0.0</a:t>
            </a:r>
            <a:endParaRPr lang="zh-TW" altLang="en-US" sz="32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75000"/>
            <a:lum/>
          </a:blip>
          <a:srcRect/>
          <a:stretch>
            <a:fillRect l="-3000" r="-6000"/>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第</a:t>
            </a:r>
            <a:r>
              <a:rPr lang="zh-TW" altLang="en-US" dirty="0"/>
              <a:t>四</a:t>
            </a:r>
            <a:r>
              <a:rPr lang="zh-TW" altLang="en-US" dirty="0" smtClean="0"/>
              <a:t>關</a:t>
            </a:r>
            <a:endParaRPr lang="zh-TW" altLang="en-US" dirty="0"/>
          </a:p>
        </p:txBody>
      </p:sp>
      <p:pic>
        <p:nvPicPr>
          <p:cNvPr id="5" name="內容版面配置區 4" descr="blackdragon1.png"/>
          <p:cNvPicPr>
            <a:picLocks noGrp="1" noChangeAspect="1"/>
          </p:cNvPicPr>
          <p:nvPr>
            <p:ph idx="1"/>
          </p:nvPr>
        </p:nvPicPr>
        <p:blipFill>
          <a:blip r:embed="rId3" cstate="print"/>
          <a:stretch>
            <a:fillRect/>
          </a:stretch>
        </p:blipFill>
        <p:spPr>
          <a:xfrm>
            <a:off x="467544" y="2204864"/>
            <a:ext cx="3738692" cy="2099898"/>
          </a:xfrm>
        </p:spPr>
      </p:pic>
      <p:pic>
        <p:nvPicPr>
          <p:cNvPr id="6" name="圖片 5" descr="blackdragon2.png"/>
          <p:cNvPicPr>
            <a:picLocks noChangeAspect="1"/>
          </p:cNvPicPr>
          <p:nvPr/>
        </p:nvPicPr>
        <p:blipFill>
          <a:blip r:embed="rId4" cstate="print"/>
          <a:stretch>
            <a:fillRect/>
          </a:stretch>
        </p:blipFill>
        <p:spPr>
          <a:xfrm>
            <a:off x="4427984" y="2204864"/>
            <a:ext cx="3738526" cy="2099805"/>
          </a:xfrm>
          <a:prstGeom prst="rect">
            <a:avLst/>
          </a:prstGeom>
        </p:spPr>
      </p:pic>
      <p:sp>
        <p:nvSpPr>
          <p:cNvPr id="7" name="文字方塊 6"/>
          <p:cNvSpPr txBox="1"/>
          <p:nvPr/>
        </p:nvSpPr>
        <p:spPr>
          <a:xfrm>
            <a:off x="683568" y="1412776"/>
            <a:ext cx="4698722" cy="584775"/>
          </a:xfrm>
          <a:prstGeom prst="rect">
            <a:avLst/>
          </a:prstGeom>
          <a:noFill/>
        </p:spPr>
        <p:txBody>
          <a:bodyPr wrap="none" rtlCol="0">
            <a:spAutoFit/>
          </a:bodyPr>
          <a:lstStyle/>
          <a:p>
            <a:r>
              <a:rPr lang="zh-TW" altLang="en-US" sz="3200" dirty="0" smtClean="0"/>
              <a:t>進入第四關，是第二種類</a:t>
            </a:r>
            <a:endParaRPr lang="en-US" altLang="zh-TW" sz="3200" dirty="0" smtClean="0"/>
          </a:p>
        </p:txBody>
      </p:sp>
      <p:sp>
        <p:nvSpPr>
          <p:cNvPr id="8" name="文字方塊 7"/>
          <p:cNvSpPr txBox="1"/>
          <p:nvPr/>
        </p:nvSpPr>
        <p:spPr>
          <a:xfrm>
            <a:off x="1835696" y="4365104"/>
            <a:ext cx="864096" cy="584775"/>
          </a:xfrm>
          <a:prstGeom prst="rect">
            <a:avLst/>
          </a:prstGeom>
          <a:noFill/>
        </p:spPr>
        <p:txBody>
          <a:bodyPr wrap="square" rtlCol="0">
            <a:spAutoFit/>
          </a:bodyPr>
          <a:lstStyle/>
          <a:p>
            <a:r>
              <a:rPr lang="en-US" altLang="zh-TW" sz="3200" dirty="0"/>
              <a:t>0</a:t>
            </a:r>
            <a:r>
              <a:rPr lang="en-US" altLang="zh-TW" sz="3200" dirty="0" smtClean="0"/>
              <a:t>/3</a:t>
            </a:r>
            <a:endParaRPr lang="zh-TW" altLang="en-US" sz="3200" dirty="0"/>
          </a:p>
        </p:txBody>
      </p:sp>
      <p:sp>
        <p:nvSpPr>
          <p:cNvPr id="9" name="文字方塊 8"/>
          <p:cNvSpPr txBox="1"/>
          <p:nvPr/>
        </p:nvSpPr>
        <p:spPr>
          <a:xfrm>
            <a:off x="5940152" y="4365104"/>
            <a:ext cx="864096" cy="584775"/>
          </a:xfrm>
          <a:prstGeom prst="rect">
            <a:avLst/>
          </a:prstGeom>
          <a:noFill/>
        </p:spPr>
        <p:txBody>
          <a:bodyPr wrap="square" rtlCol="0">
            <a:spAutoFit/>
          </a:bodyPr>
          <a:lstStyle/>
          <a:p>
            <a:r>
              <a:rPr lang="en-US" altLang="zh-TW" sz="3200" dirty="0" smtClean="0"/>
              <a:t>0/2</a:t>
            </a:r>
            <a:endParaRPr lang="zh-TW" altLang="en-US" sz="3200" dirty="0"/>
          </a:p>
        </p:txBody>
      </p:sp>
      <p:sp>
        <p:nvSpPr>
          <p:cNvPr id="11" name="文字方塊 10"/>
          <p:cNvSpPr txBox="1"/>
          <p:nvPr/>
        </p:nvSpPr>
        <p:spPr>
          <a:xfrm>
            <a:off x="1259632" y="4941168"/>
            <a:ext cx="6480720" cy="1077218"/>
          </a:xfrm>
          <a:prstGeom prst="rect">
            <a:avLst/>
          </a:prstGeom>
          <a:noFill/>
        </p:spPr>
        <p:txBody>
          <a:bodyPr wrap="square" rtlCol="0">
            <a:spAutoFit/>
          </a:bodyPr>
          <a:lstStyle/>
          <a:p>
            <a:r>
              <a:rPr lang="zh-TW" altLang="en-US" sz="3200" dirty="0" smtClean="0"/>
              <a:t>右邊這隻的</a:t>
            </a:r>
            <a:r>
              <a:rPr lang="en-US" altLang="zh-TW" sz="3200" dirty="0" smtClean="0"/>
              <a:t>CD</a:t>
            </a:r>
            <a:r>
              <a:rPr lang="zh-TW" altLang="en-US" sz="3200" dirty="0" smtClean="0"/>
              <a:t>值比較小，故小月的策略會使用第二隻的主動技攻擊</a:t>
            </a:r>
            <a:endParaRPr lang="zh-TW" altLang="en-US" sz="3200" dirty="0"/>
          </a:p>
        </p:txBody>
      </p:sp>
      <p:sp>
        <p:nvSpPr>
          <p:cNvPr id="10" name="矩形 9"/>
          <p:cNvSpPr/>
          <p:nvPr/>
        </p:nvSpPr>
        <p:spPr>
          <a:xfrm>
            <a:off x="1691680" y="4941168"/>
            <a:ext cx="5710218" cy="923330"/>
          </a:xfrm>
          <a:prstGeom prst="rect">
            <a:avLst/>
          </a:prstGeom>
          <a:noFill/>
        </p:spPr>
        <p:txBody>
          <a:bodyPr wrap="none" lIns="91440" tIns="45720" rIns="91440" bIns="45720">
            <a:spAutoFit/>
          </a:bodyPr>
          <a:lstStyle/>
          <a:p>
            <a:pPr algn="ctr"/>
            <a:r>
              <a:rPr lang="zh-TW" altLang="en-US"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接招吧</a:t>
            </a:r>
            <a:r>
              <a:rPr lang="en-US" altLang="zh-TW"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t>
            </a:r>
            <a:r>
              <a:rPr lang="zh-TW" altLang="en-US"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黑洞重擊</a:t>
            </a:r>
            <a:r>
              <a:rPr lang="en-US" altLang="zh-TW"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t>
            </a:r>
            <a:endParaRPr lang="zh-TW" altLang="en-US"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hidden"/>
                                      </p:to>
                                    </p:set>
                                  </p:childTnLst>
                                </p:cTn>
                              </p:par>
                            </p:childTnLst>
                          </p:cTn>
                        </p:par>
                        <p:par>
                          <p:cTn id="7" fill="hold">
                            <p:stCondLst>
                              <p:cond delay="0"/>
                            </p:stCondLst>
                            <p:childTnLst>
                              <p:par>
                                <p:cTn id="8" presetID="12" presetClass="entr" presetSubtype="4" fill="hold" grpId="0" nodeType="after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slide(fromBottom)">
                                      <p:cBhvr>
                                        <p:cTn id="1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0" grpId="0"/>
    </p:bld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75000"/>
            <a:lum/>
          </a:blip>
          <a:srcRect/>
          <a:stretch>
            <a:fillRect l="-3000" r="-6000"/>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第</a:t>
            </a:r>
            <a:r>
              <a:rPr lang="zh-TW" altLang="en-US" dirty="0"/>
              <a:t>五</a:t>
            </a:r>
            <a:r>
              <a:rPr lang="zh-TW" altLang="en-US" dirty="0" smtClean="0"/>
              <a:t>關</a:t>
            </a:r>
            <a:endParaRPr lang="zh-TW" altLang="en-US" dirty="0"/>
          </a:p>
        </p:txBody>
      </p:sp>
      <p:pic>
        <p:nvPicPr>
          <p:cNvPr id="5" name="內容版面配置區 4" descr="blackdragon1.png"/>
          <p:cNvPicPr>
            <a:picLocks noGrp="1" noChangeAspect="1"/>
          </p:cNvPicPr>
          <p:nvPr>
            <p:ph idx="1"/>
          </p:nvPr>
        </p:nvPicPr>
        <p:blipFill>
          <a:blip r:embed="rId3" cstate="print"/>
          <a:stretch>
            <a:fillRect/>
          </a:stretch>
        </p:blipFill>
        <p:spPr>
          <a:xfrm>
            <a:off x="467544" y="2204864"/>
            <a:ext cx="3738692" cy="2099898"/>
          </a:xfrm>
        </p:spPr>
      </p:pic>
      <p:pic>
        <p:nvPicPr>
          <p:cNvPr id="6" name="圖片 5" descr="blackdragon2.png"/>
          <p:cNvPicPr>
            <a:picLocks noChangeAspect="1"/>
          </p:cNvPicPr>
          <p:nvPr/>
        </p:nvPicPr>
        <p:blipFill>
          <a:blip r:embed="rId4" cstate="print"/>
          <a:stretch>
            <a:fillRect/>
          </a:stretch>
        </p:blipFill>
        <p:spPr>
          <a:xfrm>
            <a:off x="4427984" y="2204864"/>
            <a:ext cx="3738526" cy="2099805"/>
          </a:xfrm>
          <a:prstGeom prst="rect">
            <a:avLst/>
          </a:prstGeom>
        </p:spPr>
      </p:pic>
      <p:sp>
        <p:nvSpPr>
          <p:cNvPr id="7" name="文字方塊 6"/>
          <p:cNvSpPr txBox="1"/>
          <p:nvPr/>
        </p:nvSpPr>
        <p:spPr>
          <a:xfrm>
            <a:off x="683568" y="1412776"/>
            <a:ext cx="4698722" cy="584775"/>
          </a:xfrm>
          <a:prstGeom prst="rect">
            <a:avLst/>
          </a:prstGeom>
          <a:noFill/>
        </p:spPr>
        <p:txBody>
          <a:bodyPr wrap="none" rtlCol="0">
            <a:spAutoFit/>
          </a:bodyPr>
          <a:lstStyle/>
          <a:p>
            <a:r>
              <a:rPr lang="zh-TW" altLang="en-US" sz="3200" dirty="0" smtClean="0"/>
              <a:t>進入第五關，是第一種類</a:t>
            </a:r>
            <a:endParaRPr lang="en-US" altLang="zh-TW" sz="3200" dirty="0" smtClean="0"/>
          </a:p>
        </p:txBody>
      </p:sp>
      <p:sp>
        <p:nvSpPr>
          <p:cNvPr id="8" name="文字方塊 7"/>
          <p:cNvSpPr txBox="1"/>
          <p:nvPr/>
        </p:nvSpPr>
        <p:spPr>
          <a:xfrm>
            <a:off x="1835696" y="4365104"/>
            <a:ext cx="864096" cy="584775"/>
          </a:xfrm>
          <a:prstGeom prst="rect">
            <a:avLst/>
          </a:prstGeom>
          <a:noFill/>
        </p:spPr>
        <p:txBody>
          <a:bodyPr wrap="square" rtlCol="0">
            <a:spAutoFit/>
          </a:bodyPr>
          <a:lstStyle/>
          <a:p>
            <a:r>
              <a:rPr lang="en-US" altLang="zh-TW" sz="3200" dirty="0"/>
              <a:t>0</a:t>
            </a:r>
            <a:r>
              <a:rPr lang="en-US" altLang="zh-TW" sz="3200" dirty="0" smtClean="0"/>
              <a:t>/3</a:t>
            </a:r>
            <a:endParaRPr lang="zh-TW" altLang="en-US" sz="3200" dirty="0"/>
          </a:p>
        </p:txBody>
      </p:sp>
      <p:sp>
        <p:nvSpPr>
          <p:cNvPr id="9" name="文字方塊 8"/>
          <p:cNvSpPr txBox="1"/>
          <p:nvPr/>
        </p:nvSpPr>
        <p:spPr>
          <a:xfrm>
            <a:off x="5940152" y="4365104"/>
            <a:ext cx="864096" cy="584775"/>
          </a:xfrm>
          <a:prstGeom prst="rect">
            <a:avLst/>
          </a:prstGeom>
          <a:noFill/>
        </p:spPr>
        <p:txBody>
          <a:bodyPr wrap="square" rtlCol="0">
            <a:spAutoFit/>
          </a:bodyPr>
          <a:lstStyle/>
          <a:p>
            <a:r>
              <a:rPr lang="en-US" altLang="zh-TW" sz="3200" dirty="0"/>
              <a:t>2</a:t>
            </a:r>
            <a:r>
              <a:rPr lang="en-US" altLang="zh-TW" sz="3200" dirty="0" smtClean="0"/>
              <a:t>/2</a:t>
            </a:r>
            <a:endParaRPr lang="zh-TW" altLang="en-US" sz="3200" dirty="0"/>
          </a:p>
        </p:txBody>
      </p:sp>
      <p:sp>
        <p:nvSpPr>
          <p:cNvPr id="12" name="矩形 11"/>
          <p:cNvSpPr/>
          <p:nvPr/>
        </p:nvSpPr>
        <p:spPr>
          <a:xfrm>
            <a:off x="1691680" y="5013176"/>
            <a:ext cx="5688632" cy="1077218"/>
          </a:xfrm>
          <a:prstGeom prst="rect">
            <a:avLst/>
          </a:prstGeom>
        </p:spPr>
        <p:txBody>
          <a:bodyPr wrap="square">
            <a:spAutoFit/>
          </a:bodyPr>
          <a:lstStyle/>
          <a:p>
            <a:r>
              <a:rPr lang="zh-TW" altLang="en-US" sz="3200" dirty="0"/>
              <a:t>入場時</a:t>
            </a:r>
            <a:r>
              <a:rPr lang="en-US" altLang="zh-TW" sz="3200" dirty="0"/>
              <a:t>CD</a:t>
            </a:r>
            <a:r>
              <a:rPr lang="zh-TW" altLang="en-US" sz="3200" dirty="0"/>
              <a:t>狀態變為</a:t>
            </a:r>
            <a:r>
              <a:rPr lang="en-US" altLang="zh-TW" sz="3200" dirty="0"/>
              <a:t>0/3</a:t>
            </a:r>
            <a:r>
              <a:rPr lang="zh-TW" altLang="en-US" sz="3200" dirty="0" smtClean="0"/>
              <a:t>和</a:t>
            </a:r>
            <a:r>
              <a:rPr lang="en-US" altLang="zh-TW" sz="3200" dirty="0" smtClean="0"/>
              <a:t>2/2</a:t>
            </a:r>
          </a:p>
          <a:p>
            <a:r>
              <a:rPr lang="zh-TW" altLang="en-US" sz="3200" dirty="0" smtClean="0"/>
              <a:t>使用普通的轉珠攻擊</a:t>
            </a:r>
            <a:endParaRPr lang="en-US" altLang="zh-TW" sz="32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75000"/>
            <a:lum/>
          </a:blip>
          <a:srcRect/>
          <a:stretch>
            <a:fillRect l="-3000" r="-6000"/>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第六關</a:t>
            </a:r>
            <a:endParaRPr lang="zh-TW" altLang="en-US" dirty="0"/>
          </a:p>
        </p:txBody>
      </p:sp>
      <p:pic>
        <p:nvPicPr>
          <p:cNvPr id="5" name="內容版面配置區 4" descr="blackdragon1.png"/>
          <p:cNvPicPr>
            <a:picLocks noGrp="1" noChangeAspect="1"/>
          </p:cNvPicPr>
          <p:nvPr>
            <p:ph idx="1"/>
          </p:nvPr>
        </p:nvPicPr>
        <p:blipFill>
          <a:blip r:embed="rId3" cstate="print"/>
          <a:stretch>
            <a:fillRect/>
          </a:stretch>
        </p:blipFill>
        <p:spPr>
          <a:xfrm>
            <a:off x="467544" y="2204864"/>
            <a:ext cx="3738692" cy="2099898"/>
          </a:xfrm>
        </p:spPr>
      </p:pic>
      <p:pic>
        <p:nvPicPr>
          <p:cNvPr id="6" name="圖片 5" descr="blackdragon2.png"/>
          <p:cNvPicPr>
            <a:picLocks noChangeAspect="1"/>
          </p:cNvPicPr>
          <p:nvPr/>
        </p:nvPicPr>
        <p:blipFill>
          <a:blip r:embed="rId4" cstate="print"/>
          <a:stretch>
            <a:fillRect/>
          </a:stretch>
        </p:blipFill>
        <p:spPr>
          <a:xfrm>
            <a:off x="4427984" y="2204864"/>
            <a:ext cx="3738526" cy="2099805"/>
          </a:xfrm>
          <a:prstGeom prst="rect">
            <a:avLst/>
          </a:prstGeom>
        </p:spPr>
      </p:pic>
      <p:sp>
        <p:nvSpPr>
          <p:cNvPr id="7" name="文字方塊 6"/>
          <p:cNvSpPr txBox="1"/>
          <p:nvPr/>
        </p:nvSpPr>
        <p:spPr>
          <a:xfrm>
            <a:off x="683568" y="1412776"/>
            <a:ext cx="4698722" cy="584775"/>
          </a:xfrm>
          <a:prstGeom prst="rect">
            <a:avLst/>
          </a:prstGeom>
          <a:noFill/>
        </p:spPr>
        <p:txBody>
          <a:bodyPr wrap="none" rtlCol="0">
            <a:spAutoFit/>
          </a:bodyPr>
          <a:lstStyle/>
          <a:p>
            <a:r>
              <a:rPr lang="zh-TW" altLang="en-US" sz="3200" dirty="0" smtClean="0"/>
              <a:t>進入第</a:t>
            </a:r>
            <a:r>
              <a:rPr lang="zh-TW" altLang="en-US" sz="3200" dirty="0"/>
              <a:t>六</a:t>
            </a:r>
            <a:r>
              <a:rPr lang="zh-TW" altLang="en-US" sz="3200" dirty="0" smtClean="0"/>
              <a:t>關，是第二種類</a:t>
            </a:r>
            <a:endParaRPr lang="en-US" altLang="zh-TW" sz="3200" dirty="0" smtClean="0"/>
          </a:p>
        </p:txBody>
      </p:sp>
      <p:sp>
        <p:nvSpPr>
          <p:cNvPr id="8" name="文字方塊 7"/>
          <p:cNvSpPr txBox="1"/>
          <p:nvPr/>
        </p:nvSpPr>
        <p:spPr>
          <a:xfrm>
            <a:off x="1835696" y="4365104"/>
            <a:ext cx="864096" cy="584775"/>
          </a:xfrm>
          <a:prstGeom prst="rect">
            <a:avLst/>
          </a:prstGeom>
          <a:noFill/>
        </p:spPr>
        <p:txBody>
          <a:bodyPr wrap="square" rtlCol="0">
            <a:spAutoFit/>
          </a:bodyPr>
          <a:lstStyle/>
          <a:p>
            <a:r>
              <a:rPr lang="en-US" altLang="zh-TW" sz="3200" dirty="0"/>
              <a:t>0</a:t>
            </a:r>
            <a:r>
              <a:rPr lang="en-US" altLang="zh-TW" sz="3200" dirty="0" smtClean="0"/>
              <a:t>/3</a:t>
            </a:r>
            <a:endParaRPr lang="zh-TW" altLang="en-US" sz="3200" dirty="0"/>
          </a:p>
        </p:txBody>
      </p:sp>
      <p:sp>
        <p:nvSpPr>
          <p:cNvPr id="9" name="文字方塊 8"/>
          <p:cNvSpPr txBox="1"/>
          <p:nvPr/>
        </p:nvSpPr>
        <p:spPr>
          <a:xfrm>
            <a:off x="5940152" y="4365104"/>
            <a:ext cx="864096" cy="584775"/>
          </a:xfrm>
          <a:prstGeom prst="rect">
            <a:avLst/>
          </a:prstGeom>
          <a:noFill/>
        </p:spPr>
        <p:txBody>
          <a:bodyPr wrap="square" rtlCol="0">
            <a:spAutoFit/>
          </a:bodyPr>
          <a:lstStyle/>
          <a:p>
            <a:r>
              <a:rPr lang="en-US" altLang="zh-TW" sz="3200" dirty="0" smtClean="0"/>
              <a:t>1/2</a:t>
            </a:r>
            <a:endParaRPr lang="zh-TW" altLang="en-US" sz="3200" dirty="0"/>
          </a:p>
        </p:txBody>
      </p:sp>
      <p:sp>
        <p:nvSpPr>
          <p:cNvPr id="12" name="矩形 11"/>
          <p:cNvSpPr/>
          <p:nvPr/>
        </p:nvSpPr>
        <p:spPr>
          <a:xfrm>
            <a:off x="1691680" y="5013176"/>
            <a:ext cx="5688632" cy="1077218"/>
          </a:xfrm>
          <a:prstGeom prst="rect">
            <a:avLst/>
          </a:prstGeom>
        </p:spPr>
        <p:txBody>
          <a:bodyPr wrap="square">
            <a:spAutoFit/>
          </a:bodyPr>
          <a:lstStyle/>
          <a:p>
            <a:r>
              <a:rPr lang="zh-TW" altLang="en-US" sz="3200" dirty="0"/>
              <a:t>入場時</a:t>
            </a:r>
            <a:r>
              <a:rPr lang="en-US" altLang="zh-TW" sz="3200" dirty="0"/>
              <a:t>CD</a:t>
            </a:r>
            <a:r>
              <a:rPr lang="zh-TW" altLang="en-US" sz="3200" dirty="0"/>
              <a:t>狀態變為</a:t>
            </a:r>
            <a:r>
              <a:rPr lang="en-US" altLang="zh-TW" sz="3200" dirty="0"/>
              <a:t>0/3</a:t>
            </a:r>
            <a:r>
              <a:rPr lang="zh-TW" altLang="en-US" sz="3200" dirty="0" smtClean="0"/>
              <a:t>和</a:t>
            </a:r>
            <a:r>
              <a:rPr lang="en-US" altLang="zh-TW" sz="3200" dirty="0" smtClean="0"/>
              <a:t>1/2</a:t>
            </a:r>
          </a:p>
          <a:p>
            <a:r>
              <a:rPr lang="zh-TW" altLang="en-US" sz="3200" dirty="0"/>
              <a:t>只有左邊這</a:t>
            </a:r>
            <a:r>
              <a:rPr lang="zh-TW" altLang="en-US" sz="3200" dirty="0" smtClean="0"/>
              <a:t>隻可以發動主動技</a:t>
            </a:r>
            <a:endParaRPr lang="zh-TW" altLang="en-US" sz="3200" dirty="0"/>
          </a:p>
        </p:txBody>
      </p:sp>
      <p:sp>
        <p:nvSpPr>
          <p:cNvPr id="10" name="矩形 9"/>
          <p:cNvSpPr/>
          <p:nvPr/>
        </p:nvSpPr>
        <p:spPr>
          <a:xfrm>
            <a:off x="1345431" y="4941168"/>
            <a:ext cx="6402715" cy="923330"/>
          </a:xfrm>
          <a:prstGeom prst="rect">
            <a:avLst/>
          </a:prstGeom>
          <a:noFill/>
        </p:spPr>
        <p:txBody>
          <a:bodyPr wrap="none" lIns="91440" tIns="45720" rIns="91440" bIns="45720">
            <a:spAutoFit/>
          </a:bodyPr>
          <a:lstStyle/>
          <a:p>
            <a:pPr algn="ctr"/>
            <a:r>
              <a:rPr lang="zh-TW" altLang="en-US" sz="5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再來一發</a:t>
            </a:r>
            <a:r>
              <a:rPr lang="en-US" altLang="zh-TW"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t>
            </a:r>
            <a:r>
              <a:rPr lang="zh-TW" altLang="en-US"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黑洞重擊</a:t>
            </a:r>
            <a:r>
              <a:rPr lang="en-US" altLang="zh-TW"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t>
            </a:r>
            <a:endParaRPr lang="zh-TW" altLang="en-US"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xit" presetSubtype="0" fill="hold" grpId="0" nodeType="clickEffect">
                                  <p:stCondLst>
                                    <p:cond delay="0"/>
                                  </p:stCondLst>
                                  <p:childTnLst>
                                    <p:animEffect transition="out" filter="dissolve">
                                      <p:cBhvr>
                                        <p:cTn id="6" dur="500"/>
                                        <p:tgtEl>
                                          <p:spTgt spid="12"/>
                                        </p:tgtEl>
                                      </p:cBhvr>
                                    </p:animEffect>
                                    <p:set>
                                      <p:cBhvr>
                                        <p:cTn id="7" dur="1" fill="hold">
                                          <p:stCondLst>
                                            <p:cond delay="499"/>
                                          </p:stCondLst>
                                        </p:cTn>
                                        <p:tgtEl>
                                          <p:spTgt spid="12"/>
                                        </p:tgtEl>
                                        <p:attrNameLst>
                                          <p:attrName>style.visibility</p:attrName>
                                        </p:attrNameLst>
                                      </p:cBhvr>
                                      <p:to>
                                        <p:strVal val="hidden"/>
                                      </p:to>
                                    </p:set>
                                  </p:childTnLst>
                                </p:cTn>
                              </p:par>
                            </p:childTnLst>
                          </p:cTn>
                        </p:par>
                        <p:par>
                          <p:cTn id="8" fill="hold">
                            <p:stCondLst>
                              <p:cond delay="500"/>
                            </p:stCondLst>
                            <p:childTnLst>
                              <p:par>
                                <p:cTn id="9" presetID="12" presetClass="entr" presetSubtype="4"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slide(fromBottom)">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0" grpId="0"/>
    </p:bld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75000"/>
            <a:lum/>
          </a:blip>
          <a:srcRect/>
          <a:stretch>
            <a:fillRect l="-3000" r="-6000"/>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第七關</a:t>
            </a:r>
            <a:endParaRPr lang="zh-TW" altLang="en-US" dirty="0"/>
          </a:p>
        </p:txBody>
      </p:sp>
      <p:pic>
        <p:nvPicPr>
          <p:cNvPr id="5" name="內容版面配置區 4" descr="blackdragon1.png"/>
          <p:cNvPicPr>
            <a:picLocks noGrp="1" noChangeAspect="1"/>
          </p:cNvPicPr>
          <p:nvPr>
            <p:ph idx="1"/>
          </p:nvPr>
        </p:nvPicPr>
        <p:blipFill>
          <a:blip r:embed="rId3" cstate="print"/>
          <a:stretch>
            <a:fillRect/>
          </a:stretch>
        </p:blipFill>
        <p:spPr>
          <a:xfrm>
            <a:off x="467544" y="2204864"/>
            <a:ext cx="3738692" cy="2099898"/>
          </a:xfrm>
        </p:spPr>
      </p:pic>
      <p:pic>
        <p:nvPicPr>
          <p:cNvPr id="6" name="圖片 5" descr="blackdragon2.png"/>
          <p:cNvPicPr>
            <a:picLocks noChangeAspect="1"/>
          </p:cNvPicPr>
          <p:nvPr/>
        </p:nvPicPr>
        <p:blipFill>
          <a:blip r:embed="rId4" cstate="print"/>
          <a:stretch>
            <a:fillRect/>
          </a:stretch>
        </p:blipFill>
        <p:spPr>
          <a:xfrm>
            <a:off x="4427984" y="2204864"/>
            <a:ext cx="3738526" cy="2099805"/>
          </a:xfrm>
          <a:prstGeom prst="rect">
            <a:avLst/>
          </a:prstGeom>
        </p:spPr>
      </p:pic>
      <p:sp>
        <p:nvSpPr>
          <p:cNvPr id="7" name="文字方塊 6"/>
          <p:cNvSpPr txBox="1"/>
          <p:nvPr/>
        </p:nvSpPr>
        <p:spPr>
          <a:xfrm>
            <a:off x="683568" y="1412776"/>
            <a:ext cx="4698722" cy="584775"/>
          </a:xfrm>
          <a:prstGeom prst="rect">
            <a:avLst/>
          </a:prstGeom>
          <a:noFill/>
        </p:spPr>
        <p:txBody>
          <a:bodyPr wrap="none" rtlCol="0">
            <a:spAutoFit/>
          </a:bodyPr>
          <a:lstStyle/>
          <a:p>
            <a:r>
              <a:rPr lang="zh-TW" altLang="en-US" sz="3200" dirty="0" smtClean="0"/>
              <a:t>進入第七關，是第一種類</a:t>
            </a:r>
            <a:endParaRPr lang="en-US" altLang="zh-TW" sz="3200" dirty="0" smtClean="0"/>
          </a:p>
        </p:txBody>
      </p:sp>
      <p:sp>
        <p:nvSpPr>
          <p:cNvPr id="8" name="文字方塊 7"/>
          <p:cNvSpPr txBox="1"/>
          <p:nvPr/>
        </p:nvSpPr>
        <p:spPr>
          <a:xfrm>
            <a:off x="1835696" y="4365104"/>
            <a:ext cx="864096" cy="584775"/>
          </a:xfrm>
          <a:prstGeom prst="rect">
            <a:avLst/>
          </a:prstGeom>
          <a:noFill/>
        </p:spPr>
        <p:txBody>
          <a:bodyPr wrap="square" rtlCol="0">
            <a:spAutoFit/>
          </a:bodyPr>
          <a:lstStyle/>
          <a:p>
            <a:r>
              <a:rPr lang="en-US" altLang="zh-TW" sz="3200" dirty="0" smtClean="0"/>
              <a:t>3/3</a:t>
            </a:r>
            <a:endParaRPr lang="zh-TW" altLang="en-US" sz="3200" dirty="0"/>
          </a:p>
        </p:txBody>
      </p:sp>
      <p:sp>
        <p:nvSpPr>
          <p:cNvPr id="9" name="文字方塊 8"/>
          <p:cNvSpPr txBox="1"/>
          <p:nvPr/>
        </p:nvSpPr>
        <p:spPr>
          <a:xfrm>
            <a:off x="5940152" y="4365104"/>
            <a:ext cx="864096" cy="584775"/>
          </a:xfrm>
          <a:prstGeom prst="rect">
            <a:avLst/>
          </a:prstGeom>
          <a:noFill/>
        </p:spPr>
        <p:txBody>
          <a:bodyPr wrap="square" rtlCol="0">
            <a:spAutoFit/>
          </a:bodyPr>
          <a:lstStyle/>
          <a:p>
            <a:r>
              <a:rPr lang="en-US" altLang="zh-TW" sz="3200" dirty="0" smtClean="0"/>
              <a:t>1/2</a:t>
            </a:r>
            <a:endParaRPr lang="zh-TW" altLang="en-US" sz="3200" dirty="0"/>
          </a:p>
        </p:txBody>
      </p:sp>
      <p:sp>
        <p:nvSpPr>
          <p:cNvPr id="12" name="矩形 11"/>
          <p:cNvSpPr/>
          <p:nvPr/>
        </p:nvSpPr>
        <p:spPr>
          <a:xfrm>
            <a:off x="1259632" y="4869160"/>
            <a:ext cx="6336704" cy="1569660"/>
          </a:xfrm>
          <a:prstGeom prst="rect">
            <a:avLst/>
          </a:prstGeom>
        </p:spPr>
        <p:txBody>
          <a:bodyPr wrap="square">
            <a:spAutoFit/>
          </a:bodyPr>
          <a:lstStyle/>
          <a:p>
            <a:r>
              <a:rPr lang="zh-TW" altLang="en-US" sz="3200" dirty="0"/>
              <a:t>入場時</a:t>
            </a:r>
            <a:r>
              <a:rPr lang="en-US" altLang="zh-TW" sz="3200" dirty="0"/>
              <a:t>CD</a:t>
            </a:r>
            <a:r>
              <a:rPr lang="zh-TW" altLang="en-US" sz="3200" dirty="0"/>
              <a:t>狀態</a:t>
            </a:r>
            <a:r>
              <a:rPr lang="zh-TW" altLang="en-US" sz="3200" dirty="0" smtClean="0"/>
              <a:t>變為</a:t>
            </a:r>
            <a:r>
              <a:rPr lang="en-US" altLang="zh-TW" sz="3200" dirty="0" smtClean="0"/>
              <a:t>3/3</a:t>
            </a:r>
            <a:r>
              <a:rPr lang="zh-TW" altLang="en-US" sz="3200" dirty="0" smtClean="0"/>
              <a:t>和</a:t>
            </a:r>
            <a:r>
              <a:rPr lang="en-US" altLang="zh-TW" sz="3200" dirty="0" smtClean="0"/>
              <a:t>1/2</a:t>
            </a:r>
          </a:p>
          <a:p>
            <a:r>
              <a:rPr lang="zh-TW" altLang="en-US" sz="3200" dirty="0" smtClean="0"/>
              <a:t>請特別注意右邊的狀態和進入前一關時並沒有改變</a:t>
            </a:r>
            <a:endParaRPr lang="zh-TW" altLang="en-US" sz="32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75000"/>
            <a:lum/>
          </a:blip>
          <a:srcRect/>
          <a:stretch>
            <a:fillRect l="-3000" r="-6000"/>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第八關</a:t>
            </a:r>
            <a:endParaRPr lang="zh-TW" altLang="en-US" dirty="0"/>
          </a:p>
        </p:txBody>
      </p:sp>
      <p:pic>
        <p:nvPicPr>
          <p:cNvPr id="5" name="內容版面配置區 4" descr="blackdragon1.png"/>
          <p:cNvPicPr>
            <a:picLocks noGrp="1" noChangeAspect="1"/>
          </p:cNvPicPr>
          <p:nvPr>
            <p:ph idx="1"/>
          </p:nvPr>
        </p:nvPicPr>
        <p:blipFill>
          <a:blip r:embed="rId3" cstate="print"/>
          <a:stretch>
            <a:fillRect/>
          </a:stretch>
        </p:blipFill>
        <p:spPr>
          <a:xfrm>
            <a:off x="467544" y="2204864"/>
            <a:ext cx="3738692" cy="2099898"/>
          </a:xfrm>
        </p:spPr>
      </p:pic>
      <p:pic>
        <p:nvPicPr>
          <p:cNvPr id="6" name="圖片 5" descr="blackdragon2.png"/>
          <p:cNvPicPr>
            <a:picLocks noChangeAspect="1"/>
          </p:cNvPicPr>
          <p:nvPr/>
        </p:nvPicPr>
        <p:blipFill>
          <a:blip r:embed="rId4" cstate="print"/>
          <a:stretch>
            <a:fillRect/>
          </a:stretch>
        </p:blipFill>
        <p:spPr>
          <a:xfrm>
            <a:off x="4427984" y="2204864"/>
            <a:ext cx="3738526" cy="2099805"/>
          </a:xfrm>
          <a:prstGeom prst="rect">
            <a:avLst/>
          </a:prstGeom>
        </p:spPr>
      </p:pic>
      <p:sp>
        <p:nvSpPr>
          <p:cNvPr id="7" name="文字方塊 6"/>
          <p:cNvSpPr txBox="1"/>
          <p:nvPr/>
        </p:nvSpPr>
        <p:spPr>
          <a:xfrm>
            <a:off x="683568" y="1412776"/>
            <a:ext cx="4698722" cy="584775"/>
          </a:xfrm>
          <a:prstGeom prst="rect">
            <a:avLst/>
          </a:prstGeom>
          <a:noFill/>
        </p:spPr>
        <p:txBody>
          <a:bodyPr wrap="none" rtlCol="0">
            <a:spAutoFit/>
          </a:bodyPr>
          <a:lstStyle/>
          <a:p>
            <a:r>
              <a:rPr lang="zh-TW" altLang="en-US" sz="3200" dirty="0" smtClean="0"/>
              <a:t>進入第八關，是第二種類</a:t>
            </a:r>
            <a:endParaRPr lang="en-US" altLang="zh-TW" sz="3200" dirty="0" smtClean="0"/>
          </a:p>
        </p:txBody>
      </p:sp>
      <p:sp>
        <p:nvSpPr>
          <p:cNvPr id="8" name="文字方塊 7"/>
          <p:cNvSpPr txBox="1"/>
          <p:nvPr/>
        </p:nvSpPr>
        <p:spPr>
          <a:xfrm>
            <a:off x="1835696" y="4365104"/>
            <a:ext cx="864096" cy="584775"/>
          </a:xfrm>
          <a:prstGeom prst="rect">
            <a:avLst/>
          </a:prstGeom>
          <a:noFill/>
        </p:spPr>
        <p:txBody>
          <a:bodyPr wrap="square" rtlCol="0">
            <a:spAutoFit/>
          </a:bodyPr>
          <a:lstStyle/>
          <a:p>
            <a:r>
              <a:rPr lang="en-US" altLang="zh-TW" sz="3200" dirty="0" smtClean="0"/>
              <a:t>2/3</a:t>
            </a:r>
            <a:endParaRPr lang="zh-TW" altLang="en-US" sz="3200" dirty="0"/>
          </a:p>
        </p:txBody>
      </p:sp>
      <p:sp>
        <p:nvSpPr>
          <p:cNvPr id="9" name="文字方塊 8"/>
          <p:cNvSpPr txBox="1"/>
          <p:nvPr/>
        </p:nvSpPr>
        <p:spPr>
          <a:xfrm>
            <a:off x="5940152" y="4365104"/>
            <a:ext cx="864096" cy="584775"/>
          </a:xfrm>
          <a:prstGeom prst="rect">
            <a:avLst/>
          </a:prstGeom>
          <a:noFill/>
        </p:spPr>
        <p:txBody>
          <a:bodyPr wrap="square" rtlCol="0">
            <a:spAutoFit/>
          </a:bodyPr>
          <a:lstStyle/>
          <a:p>
            <a:r>
              <a:rPr lang="en-US" altLang="zh-TW" sz="3200" dirty="0"/>
              <a:t>0</a:t>
            </a:r>
            <a:r>
              <a:rPr lang="en-US" altLang="zh-TW" sz="3200" dirty="0" smtClean="0"/>
              <a:t>/2</a:t>
            </a:r>
            <a:endParaRPr lang="zh-TW" altLang="en-US" sz="3200" dirty="0"/>
          </a:p>
        </p:txBody>
      </p:sp>
      <p:sp>
        <p:nvSpPr>
          <p:cNvPr id="12" name="矩形 11"/>
          <p:cNvSpPr/>
          <p:nvPr/>
        </p:nvSpPr>
        <p:spPr>
          <a:xfrm>
            <a:off x="1259632" y="5013176"/>
            <a:ext cx="6336704" cy="584775"/>
          </a:xfrm>
          <a:prstGeom prst="rect">
            <a:avLst/>
          </a:prstGeom>
        </p:spPr>
        <p:txBody>
          <a:bodyPr wrap="square">
            <a:spAutoFit/>
          </a:bodyPr>
          <a:lstStyle/>
          <a:p>
            <a:r>
              <a:rPr lang="zh-TW" altLang="en-US" sz="3200" dirty="0" smtClean="0"/>
              <a:t>此時只有右邊可以發動主動技</a:t>
            </a:r>
            <a:endParaRPr lang="zh-TW" altLang="en-US" sz="32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75000"/>
            <a:lum/>
          </a:blip>
          <a:srcRect/>
          <a:stretch>
            <a:fillRect l="-3000" r="-6000"/>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第九關</a:t>
            </a:r>
            <a:endParaRPr lang="zh-TW" altLang="en-US" dirty="0"/>
          </a:p>
        </p:txBody>
      </p:sp>
      <p:pic>
        <p:nvPicPr>
          <p:cNvPr id="5" name="內容版面配置區 4" descr="blackdragon1.png"/>
          <p:cNvPicPr>
            <a:picLocks noGrp="1" noChangeAspect="1"/>
          </p:cNvPicPr>
          <p:nvPr>
            <p:ph idx="1"/>
          </p:nvPr>
        </p:nvPicPr>
        <p:blipFill>
          <a:blip r:embed="rId3" cstate="print"/>
          <a:stretch>
            <a:fillRect/>
          </a:stretch>
        </p:blipFill>
        <p:spPr>
          <a:xfrm>
            <a:off x="467544" y="2204864"/>
            <a:ext cx="3738692" cy="2099898"/>
          </a:xfrm>
        </p:spPr>
      </p:pic>
      <p:pic>
        <p:nvPicPr>
          <p:cNvPr id="6" name="圖片 5" descr="blackdragon2.png"/>
          <p:cNvPicPr>
            <a:picLocks noChangeAspect="1"/>
          </p:cNvPicPr>
          <p:nvPr/>
        </p:nvPicPr>
        <p:blipFill>
          <a:blip r:embed="rId4" cstate="print"/>
          <a:stretch>
            <a:fillRect/>
          </a:stretch>
        </p:blipFill>
        <p:spPr>
          <a:xfrm>
            <a:off x="4427984" y="2204864"/>
            <a:ext cx="3738526" cy="2099805"/>
          </a:xfrm>
          <a:prstGeom prst="rect">
            <a:avLst/>
          </a:prstGeom>
        </p:spPr>
      </p:pic>
      <p:sp>
        <p:nvSpPr>
          <p:cNvPr id="7" name="文字方塊 6"/>
          <p:cNvSpPr txBox="1"/>
          <p:nvPr/>
        </p:nvSpPr>
        <p:spPr>
          <a:xfrm>
            <a:off x="683568" y="1412776"/>
            <a:ext cx="4698722" cy="584775"/>
          </a:xfrm>
          <a:prstGeom prst="rect">
            <a:avLst/>
          </a:prstGeom>
          <a:noFill/>
        </p:spPr>
        <p:txBody>
          <a:bodyPr wrap="none" rtlCol="0">
            <a:spAutoFit/>
          </a:bodyPr>
          <a:lstStyle/>
          <a:p>
            <a:r>
              <a:rPr lang="zh-TW" altLang="en-US" sz="3200" dirty="0" smtClean="0"/>
              <a:t>進入第九關，是第一種類</a:t>
            </a:r>
            <a:endParaRPr lang="en-US" altLang="zh-TW" sz="3200" dirty="0" smtClean="0"/>
          </a:p>
        </p:txBody>
      </p:sp>
      <p:sp>
        <p:nvSpPr>
          <p:cNvPr id="8" name="文字方塊 7"/>
          <p:cNvSpPr txBox="1"/>
          <p:nvPr/>
        </p:nvSpPr>
        <p:spPr>
          <a:xfrm>
            <a:off x="1835696" y="4365104"/>
            <a:ext cx="864096" cy="584775"/>
          </a:xfrm>
          <a:prstGeom prst="rect">
            <a:avLst/>
          </a:prstGeom>
          <a:noFill/>
        </p:spPr>
        <p:txBody>
          <a:bodyPr wrap="square" rtlCol="0">
            <a:spAutoFit/>
          </a:bodyPr>
          <a:lstStyle/>
          <a:p>
            <a:r>
              <a:rPr lang="en-US" altLang="zh-TW" sz="3200" dirty="0" smtClean="0"/>
              <a:t>2/3</a:t>
            </a:r>
            <a:endParaRPr lang="zh-TW" altLang="en-US" sz="3200" dirty="0"/>
          </a:p>
        </p:txBody>
      </p:sp>
      <p:sp>
        <p:nvSpPr>
          <p:cNvPr id="9" name="文字方塊 8"/>
          <p:cNvSpPr txBox="1"/>
          <p:nvPr/>
        </p:nvSpPr>
        <p:spPr>
          <a:xfrm>
            <a:off x="5940152" y="4365104"/>
            <a:ext cx="864096" cy="584775"/>
          </a:xfrm>
          <a:prstGeom prst="rect">
            <a:avLst/>
          </a:prstGeom>
          <a:noFill/>
        </p:spPr>
        <p:txBody>
          <a:bodyPr wrap="square" rtlCol="0">
            <a:spAutoFit/>
          </a:bodyPr>
          <a:lstStyle/>
          <a:p>
            <a:r>
              <a:rPr lang="en-US" altLang="zh-TW" sz="3200" dirty="0" smtClean="0"/>
              <a:t>2/2</a:t>
            </a:r>
            <a:endParaRPr lang="zh-TW" altLang="en-US" sz="32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75000"/>
            <a:lum/>
          </a:blip>
          <a:srcRect/>
          <a:stretch>
            <a:fillRect l="-3000" r="-6000"/>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第十關</a:t>
            </a:r>
            <a:endParaRPr lang="zh-TW" altLang="en-US" dirty="0"/>
          </a:p>
        </p:txBody>
      </p:sp>
      <p:pic>
        <p:nvPicPr>
          <p:cNvPr id="5" name="內容版面配置區 4" descr="blackdragon1.png"/>
          <p:cNvPicPr>
            <a:picLocks noGrp="1" noChangeAspect="1"/>
          </p:cNvPicPr>
          <p:nvPr>
            <p:ph idx="1"/>
          </p:nvPr>
        </p:nvPicPr>
        <p:blipFill>
          <a:blip r:embed="rId3" cstate="print"/>
          <a:stretch>
            <a:fillRect/>
          </a:stretch>
        </p:blipFill>
        <p:spPr>
          <a:xfrm>
            <a:off x="467544" y="2204864"/>
            <a:ext cx="3738692" cy="2099898"/>
          </a:xfrm>
        </p:spPr>
      </p:pic>
      <p:pic>
        <p:nvPicPr>
          <p:cNvPr id="6" name="圖片 5" descr="blackdragon2.png"/>
          <p:cNvPicPr>
            <a:picLocks noChangeAspect="1"/>
          </p:cNvPicPr>
          <p:nvPr/>
        </p:nvPicPr>
        <p:blipFill>
          <a:blip r:embed="rId4" cstate="print"/>
          <a:stretch>
            <a:fillRect/>
          </a:stretch>
        </p:blipFill>
        <p:spPr>
          <a:xfrm>
            <a:off x="4427984" y="2204864"/>
            <a:ext cx="3738526" cy="2099805"/>
          </a:xfrm>
          <a:prstGeom prst="rect">
            <a:avLst/>
          </a:prstGeom>
        </p:spPr>
      </p:pic>
      <p:sp>
        <p:nvSpPr>
          <p:cNvPr id="7" name="文字方塊 6"/>
          <p:cNvSpPr txBox="1"/>
          <p:nvPr/>
        </p:nvSpPr>
        <p:spPr>
          <a:xfrm>
            <a:off x="683568" y="1412776"/>
            <a:ext cx="4698722" cy="584775"/>
          </a:xfrm>
          <a:prstGeom prst="rect">
            <a:avLst/>
          </a:prstGeom>
          <a:noFill/>
        </p:spPr>
        <p:txBody>
          <a:bodyPr wrap="none" rtlCol="0">
            <a:spAutoFit/>
          </a:bodyPr>
          <a:lstStyle/>
          <a:p>
            <a:r>
              <a:rPr lang="zh-TW" altLang="en-US" sz="3200" dirty="0" smtClean="0"/>
              <a:t>進入第十關，是第二種類</a:t>
            </a:r>
            <a:endParaRPr lang="en-US" altLang="zh-TW" sz="3200" dirty="0" smtClean="0"/>
          </a:p>
        </p:txBody>
      </p:sp>
      <p:sp>
        <p:nvSpPr>
          <p:cNvPr id="8" name="文字方塊 7"/>
          <p:cNvSpPr txBox="1"/>
          <p:nvPr/>
        </p:nvSpPr>
        <p:spPr>
          <a:xfrm>
            <a:off x="1835696" y="4365104"/>
            <a:ext cx="864096" cy="584775"/>
          </a:xfrm>
          <a:prstGeom prst="rect">
            <a:avLst/>
          </a:prstGeom>
          <a:noFill/>
        </p:spPr>
        <p:txBody>
          <a:bodyPr wrap="square" rtlCol="0">
            <a:spAutoFit/>
          </a:bodyPr>
          <a:lstStyle/>
          <a:p>
            <a:r>
              <a:rPr lang="en-US" altLang="zh-TW" sz="3200" dirty="0"/>
              <a:t>1</a:t>
            </a:r>
            <a:r>
              <a:rPr lang="en-US" altLang="zh-TW" sz="3200" dirty="0" smtClean="0"/>
              <a:t>/3</a:t>
            </a:r>
            <a:endParaRPr lang="zh-TW" altLang="en-US" sz="3200" dirty="0"/>
          </a:p>
        </p:txBody>
      </p:sp>
      <p:sp>
        <p:nvSpPr>
          <p:cNvPr id="9" name="文字方塊 8"/>
          <p:cNvSpPr txBox="1"/>
          <p:nvPr/>
        </p:nvSpPr>
        <p:spPr>
          <a:xfrm>
            <a:off x="5940152" y="4365104"/>
            <a:ext cx="864096" cy="584775"/>
          </a:xfrm>
          <a:prstGeom prst="rect">
            <a:avLst/>
          </a:prstGeom>
          <a:noFill/>
        </p:spPr>
        <p:txBody>
          <a:bodyPr wrap="square" rtlCol="0">
            <a:spAutoFit/>
          </a:bodyPr>
          <a:lstStyle/>
          <a:p>
            <a:r>
              <a:rPr lang="en-US" altLang="zh-TW" sz="3200" dirty="0" smtClean="0"/>
              <a:t>1/2</a:t>
            </a:r>
            <a:endParaRPr lang="zh-TW" altLang="en-US" sz="3200" dirty="0"/>
          </a:p>
        </p:txBody>
      </p:sp>
      <p:sp>
        <p:nvSpPr>
          <p:cNvPr id="10" name="文字方塊 9"/>
          <p:cNvSpPr txBox="1"/>
          <p:nvPr/>
        </p:nvSpPr>
        <p:spPr>
          <a:xfrm>
            <a:off x="1331640" y="5013176"/>
            <a:ext cx="4161717" cy="584775"/>
          </a:xfrm>
          <a:prstGeom prst="rect">
            <a:avLst/>
          </a:prstGeom>
          <a:noFill/>
        </p:spPr>
        <p:txBody>
          <a:bodyPr wrap="none" rtlCol="0">
            <a:spAutoFit/>
          </a:bodyPr>
          <a:lstStyle/>
          <a:p>
            <a:r>
              <a:rPr lang="zh-TW" altLang="en-US" sz="3200" dirty="0"/>
              <a:t>必須使用主動</a:t>
            </a:r>
            <a:r>
              <a:rPr lang="zh-TW" altLang="en-US" sz="3200" dirty="0" smtClean="0"/>
              <a:t>技，但</a:t>
            </a:r>
            <a:r>
              <a:rPr lang="en-US" altLang="zh-TW" sz="3200" dirty="0" smtClean="0"/>
              <a:t>…</a:t>
            </a:r>
            <a:endParaRPr lang="zh-TW" altLang="en-US" sz="3200" dirty="0"/>
          </a:p>
        </p:txBody>
      </p:sp>
      <p:sp>
        <p:nvSpPr>
          <p:cNvPr id="11" name="文字方塊 10"/>
          <p:cNvSpPr txBox="1"/>
          <p:nvPr/>
        </p:nvSpPr>
        <p:spPr>
          <a:xfrm>
            <a:off x="1043608" y="5661248"/>
            <a:ext cx="6696744" cy="584775"/>
          </a:xfrm>
          <a:prstGeom prst="rect">
            <a:avLst/>
          </a:prstGeom>
          <a:noFill/>
        </p:spPr>
        <p:txBody>
          <a:bodyPr wrap="square" rtlCol="0">
            <a:spAutoFit/>
          </a:bodyPr>
          <a:lstStyle/>
          <a:p>
            <a:r>
              <a:rPr lang="zh-TW" altLang="en-US" sz="3200" dirty="0">
                <a:solidFill>
                  <a:srgbClr val="FF0000"/>
                </a:solidFill>
              </a:rPr>
              <a:t>沒有主動技可以</a:t>
            </a:r>
            <a:r>
              <a:rPr lang="zh-TW" altLang="en-US" sz="3200" dirty="0" smtClean="0">
                <a:solidFill>
                  <a:srgbClr val="FF0000"/>
                </a:solidFill>
              </a:rPr>
              <a:t>用</a:t>
            </a:r>
            <a:r>
              <a:rPr lang="en-US" altLang="zh-TW" sz="3200" dirty="0" smtClean="0">
                <a:solidFill>
                  <a:srgbClr val="FF0000"/>
                </a:solidFill>
              </a:rPr>
              <a:t>QQQ</a:t>
            </a:r>
            <a:r>
              <a:rPr lang="zh-TW" altLang="en-US" sz="3200" dirty="0" smtClean="0">
                <a:solidFill>
                  <a:srgbClr val="FF0000"/>
                </a:solidFill>
              </a:rPr>
              <a:t>輸掉了</a:t>
            </a:r>
            <a:r>
              <a:rPr lang="en-US" altLang="zh-TW" sz="3200" dirty="0" smtClean="0">
                <a:solidFill>
                  <a:srgbClr val="FF0000"/>
                </a:solidFill>
              </a:rPr>
              <a:t>QQQ</a:t>
            </a:r>
            <a:endParaRPr lang="zh-TW" altLang="en-US" sz="32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slide(fromBottom)">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字方塊 4"/>
          <p:cNvSpPr txBox="1"/>
          <p:nvPr/>
        </p:nvSpPr>
        <p:spPr>
          <a:xfrm>
            <a:off x="0" y="2780928"/>
            <a:ext cx="9166292" cy="1200329"/>
          </a:xfrm>
          <a:prstGeom prst="rect">
            <a:avLst/>
          </a:prstGeom>
          <a:noFill/>
        </p:spPr>
        <p:txBody>
          <a:bodyPr wrap="none" rtlCol="0">
            <a:spAutoFit/>
          </a:bodyPr>
          <a:lstStyle/>
          <a:p>
            <a:r>
              <a:rPr lang="zh-TW" altLang="en-US" sz="7200" b="1" dirty="0" smtClean="0">
                <a:solidFill>
                  <a:srgbClr val="7030A0"/>
                </a:solidFill>
              </a:rPr>
              <a:t>在非常和平的</a:t>
            </a:r>
            <a:r>
              <a:rPr lang="zh-TW" altLang="en-US" sz="7200" b="1" dirty="0">
                <a:solidFill>
                  <a:srgbClr val="7030A0"/>
                </a:solidFill>
              </a:rPr>
              <a:t>某一天</a:t>
            </a:r>
            <a:r>
              <a:rPr lang="en-US" altLang="zh-TW" sz="7200" b="1" dirty="0" smtClean="0">
                <a:solidFill>
                  <a:srgbClr val="7030A0"/>
                </a:solidFill>
              </a:rPr>
              <a:t>…</a:t>
            </a:r>
            <a:endParaRPr lang="zh-TW" altLang="en-US" sz="7200" b="1" dirty="0">
              <a:solidFill>
                <a:srgbClr val="7030A0"/>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75000"/>
            <a:lum/>
          </a:blip>
          <a:srcRect/>
          <a:stretch>
            <a:fillRect l="-3000" r="-6000"/>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遊戲進行的</a:t>
            </a:r>
            <a:r>
              <a:rPr lang="zh-TW" altLang="en-US" dirty="0"/>
              <a:t>表示方法</a:t>
            </a:r>
          </a:p>
        </p:txBody>
      </p:sp>
      <p:sp>
        <p:nvSpPr>
          <p:cNvPr id="12" name="內容版面配置區 11"/>
          <p:cNvSpPr>
            <a:spLocks noGrp="1"/>
          </p:cNvSpPr>
          <p:nvPr>
            <p:ph idx="1"/>
          </p:nvPr>
        </p:nvSpPr>
        <p:spPr/>
        <p:txBody>
          <a:bodyPr/>
          <a:lstStyle/>
          <a:p>
            <a:r>
              <a:rPr lang="zh-TW" altLang="en-US" dirty="0" smtClean="0"/>
              <a:t>由於只有第二種類的關卡你能選擇自己的操作，我們就把所有第二種類的關卡用數對</a:t>
            </a:r>
            <a:r>
              <a:rPr lang="en-US" altLang="zh-TW" dirty="0" smtClean="0"/>
              <a:t>(</a:t>
            </a:r>
            <a:r>
              <a:rPr lang="en-US" altLang="zh-TW" dirty="0" err="1" smtClean="0"/>
              <a:t>a,b</a:t>
            </a:r>
            <a:r>
              <a:rPr lang="en-US" altLang="zh-TW" dirty="0" smtClean="0"/>
              <a:t>)</a:t>
            </a:r>
            <a:r>
              <a:rPr lang="zh-TW" altLang="en-US" dirty="0" smtClean="0"/>
              <a:t>表示，代表第</a:t>
            </a:r>
            <a:r>
              <a:rPr lang="en-US" altLang="zh-TW" dirty="0" smtClean="0"/>
              <a:t>a</a:t>
            </a:r>
            <a:r>
              <a:rPr lang="zh-TW" altLang="en-US" dirty="0" smtClean="0"/>
              <a:t>關是第二種類的關卡以及你是使用第</a:t>
            </a:r>
            <a:r>
              <a:rPr lang="en-US" altLang="zh-TW" dirty="0" smtClean="0"/>
              <a:t>b</a:t>
            </a:r>
            <a:r>
              <a:rPr lang="zh-TW" altLang="en-US" dirty="0" smtClean="0"/>
              <a:t>隻怪獸，</a:t>
            </a:r>
            <a:r>
              <a:rPr lang="zh-TW" altLang="en-US" b="1" dirty="0" smtClean="0">
                <a:solidFill>
                  <a:srgbClr val="002060"/>
                </a:solidFill>
              </a:rPr>
              <a:t>並在第一行先告知有多少個第二種類關卡</a:t>
            </a:r>
            <a:endParaRPr lang="en-US" altLang="zh-TW" b="1" dirty="0" smtClean="0">
              <a:solidFill>
                <a:srgbClr val="002060"/>
              </a:solidFill>
            </a:endParaRPr>
          </a:p>
          <a:p>
            <a:pPr>
              <a:buNone/>
            </a:pPr>
            <a:endParaRPr lang="zh-TW" alt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75000"/>
            <a:lum/>
          </a:blip>
          <a:srcRect/>
          <a:stretch>
            <a:fillRect l="-3000" r="-6000"/>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遊戲進行的</a:t>
            </a:r>
            <a:r>
              <a:rPr lang="zh-TW" altLang="en-US" dirty="0"/>
              <a:t>表示方法</a:t>
            </a:r>
          </a:p>
        </p:txBody>
      </p:sp>
      <p:sp>
        <p:nvSpPr>
          <p:cNvPr id="12" name="內容版面配置區 11"/>
          <p:cNvSpPr>
            <a:spLocks noGrp="1"/>
          </p:cNvSpPr>
          <p:nvPr>
            <p:ph idx="1"/>
          </p:nvPr>
        </p:nvSpPr>
        <p:spPr/>
        <p:txBody>
          <a:bodyPr>
            <a:normAutofit lnSpcReduction="10000"/>
          </a:bodyPr>
          <a:lstStyle/>
          <a:p>
            <a:r>
              <a:rPr lang="zh-TW" altLang="en-US" dirty="0" smtClean="0"/>
              <a:t>剛才的例子第一隻異界龍</a:t>
            </a:r>
            <a:r>
              <a:rPr lang="en-US" altLang="zh-TW" dirty="0" smtClean="0"/>
              <a:t>CD</a:t>
            </a:r>
            <a:r>
              <a:rPr lang="zh-TW" altLang="en-US" dirty="0" smtClean="0"/>
              <a:t>為</a:t>
            </a:r>
            <a:r>
              <a:rPr lang="en-US" altLang="zh-TW" dirty="0" smtClean="0"/>
              <a:t>3</a:t>
            </a:r>
            <a:r>
              <a:rPr lang="zh-TW" altLang="en-US" dirty="0" smtClean="0"/>
              <a:t>，第二隻</a:t>
            </a:r>
            <a:r>
              <a:rPr lang="en-US" altLang="zh-TW" dirty="0" smtClean="0"/>
              <a:t>CD</a:t>
            </a:r>
            <a:r>
              <a:rPr lang="zh-TW" altLang="en-US" dirty="0" smtClean="0"/>
              <a:t>為</a:t>
            </a:r>
            <a:r>
              <a:rPr lang="en-US" altLang="zh-TW" dirty="0" smtClean="0"/>
              <a:t>2</a:t>
            </a:r>
          </a:p>
          <a:p>
            <a:r>
              <a:rPr lang="zh-TW" altLang="en-US" b="1" dirty="0" smtClean="0">
                <a:solidFill>
                  <a:srgbClr val="002060"/>
                </a:solidFill>
              </a:rPr>
              <a:t>先當成只有前九關</a:t>
            </a:r>
            <a:r>
              <a:rPr lang="zh-TW" altLang="en-US" dirty="0" smtClean="0"/>
              <a:t>，故總共有</a:t>
            </a:r>
            <a:r>
              <a:rPr lang="en-US" altLang="zh-TW" dirty="0" smtClean="0"/>
              <a:t>3</a:t>
            </a:r>
            <a:r>
              <a:rPr lang="zh-TW" altLang="en-US" dirty="0" smtClean="0"/>
              <a:t>個第二種類的關卡</a:t>
            </a:r>
            <a:endParaRPr lang="en-US" altLang="zh-TW" dirty="0" smtClean="0"/>
          </a:p>
          <a:p>
            <a:r>
              <a:rPr lang="zh-TW" altLang="en-US" dirty="0"/>
              <a:t>於是小月的貪心</a:t>
            </a:r>
            <a:r>
              <a:rPr lang="zh-TW" altLang="en-US" dirty="0" smtClean="0"/>
              <a:t>策略就表示為</a:t>
            </a:r>
            <a:r>
              <a:rPr lang="en-US" altLang="zh-TW" dirty="0" smtClean="0"/>
              <a:t/>
            </a:r>
            <a:br>
              <a:rPr lang="en-US" altLang="zh-TW" dirty="0" smtClean="0"/>
            </a:br>
            <a:r>
              <a:rPr lang="en-US" altLang="zh-TW" dirty="0" smtClean="0"/>
              <a:t>3</a:t>
            </a:r>
            <a:br>
              <a:rPr lang="en-US" altLang="zh-TW" dirty="0" smtClean="0"/>
            </a:br>
            <a:r>
              <a:rPr lang="en-US" altLang="zh-TW" dirty="0" smtClean="0"/>
              <a:t>4 2</a:t>
            </a:r>
            <a:br>
              <a:rPr lang="en-US" altLang="zh-TW" dirty="0" smtClean="0"/>
            </a:br>
            <a:r>
              <a:rPr lang="en-US" altLang="zh-TW" dirty="0" smtClean="0"/>
              <a:t>6 1</a:t>
            </a:r>
            <a:br>
              <a:rPr lang="en-US" altLang="zh-TW" dirty="0" smtClean="0"/>
            </a:br>
            <a:r>
              <a:rPr lang="en-US" altLang="zh-TW" dirty="0" smtClean="0"/>
              <a:t>8 2</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75000"/>
            <a:lum/>
          </a:blip>
          <a:srcRect/>
          <a:stretch>
            <a:fillRect l="-3000" r="-6000"/>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剛才的例子有可行破關方法嘛</a:t>
            </a:r>
            <a:r>
              <a:rPr lang="en-US" altLang="zh-TW" dirty="0" smtClean="0"/>
              <a:t>!?</a:t>
            </a:r>
            <a:endParaRPr lang="zh-TW" altLang="en-US" dirty="0"/>
          </a:p>
        </p:txBody>
      </p:sp>
      <p:sp>
        <p:nvSpPr>
          <p:cNvPr id="12" name="內容版面配置區 11"/>
          <p:cNvSpPr>
            <a:spLocks noGrp="1"/>
          </p:cNvSpPr>
          <p:nvPr>
            <p:ph idx="1"/>
          </p:nvPr>
        </p:nvSpPr>
        <p:spPr/>
        <p:txBody>
          <a:bodyPr>
            <a:normAutofit/>
          </a:bodyPr>
          <a:lstStyle/>
          <a:p>
            <a:r>
              <a:rPr lang="en-US" altLang="zh-TW" dirty="0" smtClean="0"/>
              <a:t>4           4           4</a:t>
            </a:r>
            <a:br>
              <a:rPr lang="en-US" altLang="zh-TW" dirty="0" smtClean="0"/>
            </a:br>
            <a:r>
              <a:rPr lang="en-US" altLang="zh-TW" dirty="0" smtClean="0"/>
              <a:t>4 1        4 1        4 1</a:t>
            </a:r>
            <a:br>
              <a:rPr lang="en-US" altLang="zh-TW" dirty="0" smtClean="0"/>
            </a:br>
            <a:r>
              <a:rPr lang="en-US" altLang="zh-TW" dirty="0" smtClean="0"/>
              <a:t>6 1        6 1        6 1</a:t>
            </a:r>
            <a:br>
              <a:rPr lang="en-US" altLang="zh-TW" dirty="0" smtClean="0"/>
            </a:br>
            <a:r>
              <a:rPr lang="en-US" altLang="zh-TW" dirty="0" smtClean="0"/>
              <a:t>8 1        8 1        8 2</a:t>
            </a:r>
            <a:br>
              <a:rPr lang="en-US" altLang="zh-TW" dirty="0" smtClean="0"/>
            </a:br>
            <a:r>
              <a:rPr lang="en-US" altLang="zh-TW" dirty="0" smtClean="0"/>
              <a:t>10 1      10 2     10 1            …</a:t>
            </a:r>
          </a:p>
          <a:p>
            <a:pPr>
              <a:buNone/>
            </a:pPr>
            <a:r>
              <a:rPr lang="zh-TW" altLang="en-US" dirty="0"/>
              <a:t>試</a:t>
            </a:r>
            <a:r>
              <a:rPr lang="zh-TW" altLang="en-US" dirty="0" smtClean="0"/>
              <a:t>了所有</a:t>
            </a:r>
            <a:r>
              <a:rPr lang="en-US" altLang="zh-TW" dirty="0" smtClean="0"/>
              <a:t>16 </a:t>
            </a:r>
            <a:r>
              <a:rPr lang="zh-TW" altLang="en-US" dirty="0" smtClean="0"/>
              <a:t>種可能情形，好像沒有耶 </a:t>
            </a:r>
            <a:r>
              <a:rPr lang="en-US" altLang="zh-TW" dirty="0" smtClean="0"/>
              <a:t>:P</a:t>
            </a:r>
            <a:endParaRPr lang="en-US" altLang="zh-TW"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normAutofit/>
          </a:bodyPr>
          <a:lstStyle/>
          <a:p>
            <a:r>
              <a:rPr lang="zh-TW" altLang="en-US" sz="3600" b="1" dirty="0">
                <a:solidFill>
                  <a:srgbClr val="7030A0"/>
                </a:solidFill>
              </a:rPr>
              <a:t>閒者瀚瀚很閒的亂創造了很多不同的關卡組合卻試不出小月的貪心策略過不了但實際上過的了的關卡</a:t>
            </a:r>
            <a:r>
              <a:rPr lang="en-US" altLang="zh-TW" sz="3600" b="1" dirty="0" smtClean="0">
                <a:solidFill>
                  <a:srgbClr val="7030A0"/>
                </a:solidFill>
              </a:rPr>
              <a:t>…(</a:t>
            </a:r>
            <a:r>
              <a:rPr lang="zh-TW" altLang="en-US" sz="3600" b="1" dirty="0" smtClean="0">
                <a:solidFill>
                  <a:srgbClr val="7030A0"/>
                </a:solidFill>
              </a:rPr>
              <a:t>看來要設計關卡比玩遊戲需要更高的智慧</a:t>
            </a:r>
            <a:r>
              <a:rPr lang="en-US" altLang="zh-TW" sz="3600" b="1" dirty="0" smtClean="0">
                <a:solidFill>
                  <a:srgbClr val="7030A0"/>
                </a:solidFill>
              </a:rPr>
              <a:t>?)</a:t>
            </a:r>
            <a:endParaRPr lang="zh-TW" altLang="en-US" sz="3600" b="1" dirty="0">
              <a:solidFill>
                <a:srgbClr val="7030A0"/>
              </a:solidFill>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normAutofit/>
          </a:bodyPr>
          <a:lstStyle/>
          <a:p>
            <a:r>
              <a:rPr lang="zh-TW" altLang="en-US" sz="3600" b="1" dirty="0">
                <a:solidFill>
                  <a:srgbClr val="7030A0"/>
                </a:solidFill>
              </a:rPr>
              <a:t>經過了五天後</a:t>
            </a:r>
            <a:r>
              <a:rPr lang="en-US" altLang="zh-TW" sz="3600" b="1" dirty="0" smtClean="0">
                <a:solidFill>
                  <a:srgbClr val="7030A0"/>
                </a:solidFill>
              </a:rPr>
              <a:t>….</a:t>
            </a:r>
            <a:r>
              <a:rPr lang="zh-TW" altLang="en-US" sz="3600" b="1" dirty="0" smtClean="0">
                <a:solidFill>
                  <a:srgbClr val="7030A0"/>
                </a:solidFill>
              </a:rPr>
              <a:t>來到了一個特別的日子</a:t>
            </a:r>
            <a:r>
              <a:rPr lang="en-US" altLang="zh-TW" sz="3600" b="1" dirty="0" smtClean="0">
                <a:solidFill>
                  <a:srgbClr val="7030A0"/>
                </a:solidFill>
              </a:rPr>
              <a:t>….</a:t>
            </a:r>
            <a:endParaRPr lang="en-US" altLang="zh-TW" sz="3600" b="1" dirty="0">
              <a:solidFill>
                <a:srgbClr val="7030A0"/>
              </a:solidFill>
            </a:endParaRPr>
          </a:p>
          <a:p>
            <a:r>
              <a:rPr lang="zh-TW" altLang="en-US" sz="3600" b="1" dirty="0">
                <a:solidFill>
                  <a:srgbClr val="7030A0"/>
                </a:solidFill>
              </a:rPr>
              <a:t>這天</a:t>
            </a:r>
            <a:r>
              <a:rPr lang="zh-TW" altLang="en-US" sz="3600" b="1" dirty="0" smtClean="0">
                <a:solidFill>
                  <a:srgbClr val="7030A0"/>
                </a:solidFill>
              </a:rPr>
              <a:t>是台大資工系德田館的吉祥物賢者胖胖兮降臨的日子</a:t>
            </a:r>
            <a:r>
              <a:rPr lang="en-US" altLang="zh-TW" sz="3600" b="1" dirty="0" smtClean="0">
                <a:solidFill>
                  <a:srgbClr val="7030A0"/>
                </a:solidFill>
              </a:rPr>
              <a:t>!</a:t>
            </a:r>
          </a:p>
          <a:p>
            <a:endParaRPr lang="en-US" altLang="zh-TW" sz="3600" b="1" dirty="0" smtClean="0">
              <a:solidFill>
                <a:srgbClr val="7030A0"/>
              </a:solidFill>
            </a:endParaRPr>
          </a:p>
          <a:p>
            <a:r>
              <a:rPr lang="zh-TW" altLang="en-US" sz="3600" b="1" dirty="0">
                <a:solidFill>
                  <a:srgbClr val="7030A0"/>
                </a:solidFill>
              </a:rPr>
              <a:t>於是閒</a:t>
            </a:r>
            <a:r>
              <a:rPr lang="zh-TW" altLang="en-US" sz="3600" b="1" dirty="0" smtClean="0">
                <a:solidFill>
                  <a:srgbClr val="7030A0"/>
                </a:solidFill>
              </a:rPr>
              <a:t>者瀚瀚</a:t>
            </a:r>
            <a:r>
              <a:rPr lang="zh-TW" altLang="en-US" sz="3600" b="1" dirty="0">
                <a:solidFill>
                  <a:srgbClr val="7030A0"/>
                </a:solidFill>
              </a:rPr>
              <a:t>就來</a:t>
            </a:r>
            <a:r>
              <a:rPr lang="zh-TW" altLang="en-US" sz="3600" b="1" dirty="0" smtClean="0">
                <a:solidFill>
                  <a:srgbClr val="7030A0"/>
                </a:solidFill>
              </a:rPr>
              <a:t>拜託賢者胖胖兮</a:t>
            </a:r>
            <a:endParaRPr lang="zh-TW" altLang="en-US" sz="3600" b="1" dirty="0">
              <a:solidFill>
                <a:srgbClr val="7030A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橢圓形圖說文字 1"/>
          <p:cNvSpPr/>
          <p:nvPr/>
        </p:nvSpPr>
        <p:spPr>
          <a:xfrm>
            <a:off x="1403648" y="1268760"/>
            <a:ext cx="6336704" cy="3096344"/>
          </a:xfrm>
          <a:prstGeom prst="wedgeEllipseCallou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zh-TW" altLang="en-US" sz="2800" b="1" dirty="0" smtClean="0">
                <a:ln w="900" cmpd="sng">
                  <a:solidFill>
                    <a:schemeClr val="accent1">
                      <a:satMod val="190000"/>
                      <a:alpha val="55000"/>
                    </a:schemeClr>
                  </a:solidFill>
                  <a:prstDash val="solid"/>
                </a:ln>
                <a:solidFill>
                  <a:schemeClr val="bg2">
                    <a:lumMod val="10000"/>
                  </a:schemeClr>
                </a:solidFill>
                <a:effectLst>
                  <a:innerShdw blurRad="101600" dist="76200" dir="5400000">
                    <a:schemeClr val="accent1">
                      <a:satMod val="190000"/>
                      <a:tint val="100000"/>
                      <a:alpha val="74000"/>
                    </a:schemeClr>
                  </a:innerShdw>
                </a:effectLst>
              </a:rPr>
              <a:t>少年人呀</a:t>
            </a:r>
            <a:r>
              <a:rPr lang="en-US" altLang="zh-TW" sz="2800" b="1" dirty="0" smtClean="0">
                <a:ln w="900" cmpd="sng">
                  <a:solidFill>
                    <a:schemeClr val="accent1">
                      <a:satMod val="190000"/>
                      <a:alpha val="55000"/>
                    </a:schemeClr>
                  </a:solidFill>
                  <a:prstDash val="solid"/>
                </a:ln>
                <a:solidFill>
                  <a:schemeClr val="bg2">
                    <a:lumMod val="10000"/>
                  </a:schemeClr>
                </a:solidFill>
                <a:effectLst>
                  <a:innerShdw blurRad="101600" dist="76200" dir="5400000">
                    <a:schemeClr val="accent1">
                      <a:satMod val="190000"/>
                      <a:tint val="100000"/>
                      <a:alpha val="74000"/>
                    </a:schemeClr>
                  </a:innerShdw>
                </a:effectLst>
              </a:rPr>
              <a:t>!</a:t>
            </a:r>
            <a:r>
              <a:rPr lang="zh-TW" altLang="en-US" sz="2800" b="1" dirty="0" smtClean="0">
                <a:ln w="900" cmpd="sng">
                  <a:solidFill>
                    <a:schemeClr val="accent1">
                      <a:satMod val="190000"/>
                      <a:alpha val="55000"/>
                    </a:schemeClr>
                  </a:solidFill>
                  <a:prstDash val="solid"/>
                </a:ln>
                <a:solidFill>
                  <a:schemeClr val="bg2">
                    <a:lumMod val="10000"/>
                  </a:schemeClr>
                </a:solidFill>
                <a:effectLst>
                  <a:innerShdw blurRad="101600" dist="76200" dir="5400000">
                    <a:schemeClr val="accent1">
                      <a:satMod val="190000"/>
                      <a:tint val="100000"/>
                      <a:alpha val="74000"/>
                    </a:schemeClr>
                  </a:innerShdw>
                </a:effectLst>
              </a:rPr>
              <a:t>你</a:t>
            </a:r>
            <a:r>
              <a:rPr lang="zh-TW" altLang="en-US" sz="2800" b="1" dirty="0">
                <a:ln w="900" cmpd="sng">
                  <a:solidFill>
                    <a:schemeClr val="accent1">
                      <a:satMod val="190000"/>
                      <a:alpha val="55000"/>
                    </a:schemeClr>
                  </a:solidFill>
                  <a:prstDash val="solid"/>
                </a:ln>
                <a:solidFill>
                  <a:schemeClr val="bg2">
                    <a:lumMod val="10000"/>
                  </a:schemeClr>
                </a:solidFill>
                <a:effectLst>
                  <a:innerShdw blurRad="101600" dist="76200" dir="5400000">
                    <a:schemeClr val="accent1">
                      <a:satMod val="190000"/>
                      <a:tint val="100000"/>
                      <a:alpha val="74000"/>
                    </a:schemeClr>
                  </a:innerShdw>
                </a:effectLst>
              </a:rPr>
              <a:t>的憤怒就由</a:t>
            </a:r>
            <a:r>
              <a:rPr lang="zh-TW" altLang="en-US" sz="2800" b="1" dirty="0" smtClean="0">
                <a:ln w="900" cmpd="sng">
                  <a:solidFill>
                    <a:schemeClr val="accent1">
                      <a:satMod val="190000"/>
                      <a:alpha val="55000"/>
                    </a:schemeClr>
                  </a:solidFill>
                  <a:prstDash val="solid"/>
                </a:ln>
                <a:solidFill>
                  <a:schemeClr val="bg2">
                    <a:lumMod val="10000"/>
                  </a:schemeClr>
                </a:solidFill>
                <a:effectLst>
                  <a:innerShdw blurRad="101600" dist="76200" dir="5400000">
                    <a:schemeClr val="accent1">
                      <a:satMod val="190000"/>
                      <a:tint val="100000"/>
                      <a:alpha val="74000"/>
                    </a:schemeClr>
                  </a:innerShdw>
                </a:effectLst>
              </a:rPr>
              <a:t>我替你承受吧</a:t>
            </a:r>
            <a:r>
              <a:rPr lang="en-US" altLang="zh-TW" sz="2800" b="1" dirty="0" smtClean="0">
                <a:ln w="900" cmpd="sng">
                  <a:solidFill>
                    <a:schemeClr val="accent1">
                      <a:satMod val="190000"/>
                      <a:alpha val="55000"/>
                    </a:schemeClr>
                  </a:solidFill>
                  <a:prstDash val="solid"/>
                </a:ln>
                <a:solidFill>
                  <a:schemeClr val="bg2">
                    <a:lumMod val="10000"/>
                  </a:schemeClr>
                </a:solidFill>
                <a:effectLst>
                  <a:innerShdw blurRad="101600" dist="76200" dir="5400000">
                    <a:schemeClr val="accent1">
                      <a:satMod val="190000"/>
                      <a:tint val="100000"/>
                      <a:alpha val="74000"/>
                    </a:schemeClr>
                  </a:innerShdw>
                </a:effectLst>
              </a:rPr>
              <a:t>!</a:t>
            </a:r>
            <a:r>
              <a:rPr lang="zh-TW" altLang="en-US" sz="2800" b="1" dirty="0" smtClean="0">
                <a:ln w="900" cmpd="sng">
                  <a:solidFill>
                    <a:schemeClr val="accent1">
                      <a:satMod val="190000"/>
                      <a:alpha val="55000"/>
                    </a:schemeClr>
                  </a:solidFill>
                  <a:prstDash val="solid"/>
                </a:ln>
                <a:solidFill>
                  <a:schemeClr val="bg2">
                    <a:lumMod val="10000"/>
                  </a:schemeClr>
                </a:solidFill>
                <a:effectLst>
                  <a:innerShdw blurRad="101600" dist="76200" dir="5400000">
                    <a:schemeClr val="accent1">
                      <a:satMod val="190000"/>
                      <a:tint val="100000"/>
                      <a:alpha val="74000"/>
                    </a:schemeClr>
                  </a:innerShdw>
                </a:effectLst>
              </a:rPr>
              <a:t>就由我幫你設計關卡吧</a:t>
            </a:r>
            <a:r>
              <a:rPr lang="en-US" altLang="zh-TW" sz="2800" b="1" dirty="0" smtClean="0">
                <a:ln w="900" cmpd="sng">
                  <a:solidFill>
                    <a:schemeClr val="accent1">
                      <a:satMod val="190000"/>
                      <a:alpha val="55000"/>
                    </a:schemeClr>
                  </a:solidFill>
                  <a:prstDash val="solid"/>
                </a:ln>
                <a:solidFill>
                  <a:schemeClr val="bg2">
                    <a:lumMod val="10000"/>
                  </a:schemeClr>
                </a:solidFill>
                <a:effectLst>
                  <a:innerShdw blurRad="101600" dist="76200" dir="5400000">
                    <a:schemeClr val="accent1">
                      <a:satMod val="190000"/>
                      <a:tint val="100000"/>
                      <a:alpha val="74000"/>
                    </a:schemeClr>
                  </a:innerShdw>
                </a:effectLst>
              </a:rPr>
              <a:t>!</a:t>
            </a:r>
            <a:endParaRPr lang="zh-TW" altLang="en-US" sz="2800" b="1" dirty="0">
              <a:ln w="900" cmpd="sng">
                <a:solidFill>
                  <a:schemeClr val="accent1">
                    <a:satMod val="190000"/>
                    <a:alpha val="55000"/>
                  </a:schemeClr>
                </a:solidFill>
                <a:prstDash val="solid"/>
              </a:ln>
              <a:solidFill>
                <a:schemeClr val="bg2">
                  <a:lumMod val="10000"/>
                </a:schemeClr>
              </a:solidFill>
              <a:effectLst>
                <a:innerShdw blurRad="101600" dist="76200" dir="5400000">
                  <a:schemeClr val="accent1">
                    <a:satMod val="190000"/>
                    <a:tint val="100000"/>
                    <a:alpha val="74000"/>
                  </a:schemeClr>
                </a:innerShdw>
              </a:effectLst>
            </a:endParaRPr>
          </a:p>
        </p:txBody>
      </p:sp>
      <p:sp>
        <p:nvSpPr>
          <p:cNvPr id="3" name="文字方塊 2"/>
          <p:cNvSpPr txBox="1"/>
          <p:nvPr/>
        </p:nvSpPr>
        <p:spPr>
          <a:xfrm>
            <a:off x="1763688" y="4725144"/>
            <a:ext cx="2160240" cy="830997"/>
          </a:xfrm>
          <a:prstGeom prst="rect">
            <a:avLst/>
          </a:prstGeom>
          <a:noFill/>
        </p:spPr>
        <p:txBody>
          <a:bodyPr wrap="square" rtlCol="0">
            <a:spAutoFit/>
          </a:bodyPr>
          <a:lstStyle/>
          <a:p>
            <a:r>
              <a:rPr lang="zh-TW" altLang="en-US" sz="4800" b="1" dirty="0" smtClean="0">
                <a:solidFill>
                  <a:srgbClr val="7030A0"/>
                </a:solidFill>
              </a:rPr>
              <a:t>胖胖兮</a:t>
            </a:r>
            <a:endParaRPr lang="zh-TW" altLang="en-US" sz="4800" b="1" dirty="0">
              <a:solidFill>
                <a:srgbClr val="7030A0"/>
              </a:solidFill>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p:cNvSpPr txBox="1"/>
          <p:nvPr/>
        </p:nvSpPr>
        <p:spPr>
          <a:xfrm>
            <a:off x="0" y="2060848"/>
            <a:ext cx="9144000" cy="1754326"/>
          </a:xfrm>
          <a:prstGeom prst="rect">
            <a:avLst/>
          </a:prstGeom>
          <a:noFill/>
        </p:spPr>
        <p:txBody>
          <a:bodyPr wrap="square" rtlCol="0">
            <a:spAutoFit/>
          </a:bodyPr>
          <a:lstStyle/>
          <a:p>
            <a:r>
              <a:rPr lang="zh-TW" altLang="en-US" sz="3600" b="1" dirty="0">
                <a:solidFill>
                  <a:srgbClr val="7030A0"/>
                </a:solidFill>
              </a:rPr>
              <a:t>但</a:t>
            </a:r>
            <a:r>
              <a:rPr lang="zh-TW" altLang="en-US" sz="3600" b="1" dirty="0" smtClean="0">
                <a:solidFill>
                  <a:srgbClr val="7030A0"/>
                </a:solidFill>
              </a:rPr>
              <a:t>賢</a:t>
            </a:r>
            <a:r>
              <a:rPr lang="zh-TW" altLang="en-US" sz="3600" b="1" dirty="0">
                <a:solidFill>
                  <a:srgbClr val="7030A0"/>
                </a:solidFill>
              </a:rPr>
              <a:t>者胖胖兮其實是個懶惰的吉祥物</a:t>
            </a:r>
            <a:r>
              <a:rPr lang="en-US" altLang="zh-TW" sz="3600" b="1" dirty="0" smtClean="0">
                <a:solidFill>
                  <a:srgbClr val="7030A0"/>
                </a:solidFill>
              </a:rPr>
              <a:t>…</a:t>
            </a:r>
          </a:p>
          <a:p>
            <a:r>
              <a:rPr lang="zh-TW" altLang="en-US" sz="3600" b="1" dirty="0" smtClean="0">
                <a:solidFill>
                  <a:srgbClr val="7030A0"/>
                </a:solidFill>
              </a:rPr>
              <a:t>於是他就把關卡設計的方法告訴你，請你幫忙寫份</a:t>
            </a:r>
            <a:r>
              <a:rPr lang="en-US" altLang="zh-TW" sz="3600" b="1" dirty="0" smtClean="0">
                <a:solidFill>
                  <a:srgbClr val="7030A0"/>
                </a:solidFill>
              </a:rPr>
              <a:t>code</a:t>
            </a:r>
            <a:endParaRPr lang="en-US" altLang="zh-TW" sz="3600" b="1" dirty="0">
              <a:solidFill>
                <a:srgbClr val="7030A0"/>
              </a:solidFill>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75000"/>
            <a:lum/>
          </a:blip>
          <a:srcRect/>
          <a:stretch>
            <a:fillRect l="-3000" r="-6000"/>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總結注意事項</a:t>
            </a:r>
            <a:endParaRPr lang="zh-TW" altLang="en-US" dirty="0"/>
          </a:p>
        </p:txBody>
      </p:sp>
      <p:sp>
        <p:nvSpPr>
          <p:cNvPr id="12" name="內容版面配置區 11"/>
          <p:cNvSpPr>
            <a:spLocks noGrp="1"/>
          </p:cNvSpPr>
          <p:nvPr>
            <p:ph idx="1"/>
          </p:nvPr>
        </p:nvSpPr>
        <p:spPr/>
        <p:txBody>
          <a:bodyPr>
            <a:normAutofit/>
          </a:bodyPr>
          <a:lstStyle/>
          <a:p>
            <a:r>
              <a:rPr lang="zh-TW" altLang="en-US" dirty="0">
                <a:solidFill>
                  <a:srgbClr val="002060"/>
                </a:solidFill>
              </a:rPr>
              <a:t>已</a:t>
            </a:r>
            <a:r>
              <a:rPr lang="zh-TW" altLang="en-US" dirty="0" smtClean="0">
                <a:solidFill>
                  <a:srgbClr val="002060"/>
                </a:solidFill>
              </a:rPr>
              <a:t>知小月能有效對付第二種關卡的封印卡怪獸只有兩隻異界龍</a:t>
            </a:r>
            <a:endParaRPr lang="en-US" altLang="zh-TW" dirty="0">
              <a:solidFill>
                <a:srgbClr val="002060"/>
              </a:solidFill>
            </a:endParaRPr>
          </a:p>
          <a:p>
            <a:r>
              <a:rPr lang="zh-TW" altLang="en-US" dirty="0" smtClean="0"/>
              <a:t>並且閒者瀚瀚要設計的副本有</a:t>
            </a:r>
            <a:r>
              <a:rPr lang="en-US" altLang="zh-TW" dirty="0" smtClean="0"/>
              <a:t>n</a:t>
            </a:r>
            <a:r>
              <a:rPr lang="zh-TW" altLang="en-US" dirty="0" smtClean="0"/>
              <a:t>個關卡</a:t>
            </a:r>
            <a:endParaRPr lang="en-US" altLang="zh-TW" dirty="0" smtClean="0"/>
          </a:p>
          <a:p>
            <a:r>
              <a:rPr lang="zh-TW" altLang="en-US" dirty="0"/>
              <a:t>遊戲進行完全</a:t>
            </a:r>
            <a:r>
              <a:rPr lang="zh-TW" altLang="en-US" dirty="0" smtClean="0"/>
              <a:t>比照真實的神魔之塔進行方式</a:t>
            </a:r>
            <a:endParaRPr lang="en-US" altLang="zh-TW"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75000"/>
            <a:lum/>
          </a:blip>
          <a:srcRect/>
          <a:stretch>
            <a:fillRect l="-3000" r="-6000"/>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程式輸入格式</a:t>
            </a:r>
            <a:endParaRPr lang="zh-TW" altLang="en-US" dirty="0"/>
          </a:p>
        </p:txBody>
      </p:sp>
      <p:sp>
        <p:nvSpPr>
          <p:cNvPr id="12" name="內容版面配置區 11"/>
          <p:cNvSpPr>
            <a:spLocks noGrp="1"/>
          </p:cNvSpPr>
          <p:nvPr>
            <p:ph idx="1"/>
          </p:nvPr>
        </p:nvSpPr>
        <p:spPr/>
        <p:txBody>
          <a:bodyPr>
            <a:normAutofit lnSpcReduction="10000"/>
          </a:bodyPr>
          <a:lstStyle/>
          <a:p>
            <a:r>
              <a:rPr lang="zh-TW" altLang="en-US" dirty="0" smtClean="0"/>
              <a:t>第一行會有一個數</a:t>
            </a:r>
            <a:r>
              <a:rPr lang="en-US" altLang="zh-TW" dirty="0" smtClean="0"/>
              <a:t>T</a:t>
            </a:r>
            <a:r>
              <a:rPr lang="zh-TW" altLang="en-US" dirty="0" smtClean="0"/>
              <a:t>代表有幾種</a:t>
            </a:r>
            <a:r>
              <a:rPr lang="en-US" altLang="zh-TW" dirty="0" smtClean="0"/>
              <a:t>Case</a:t>
            </a:r>
            <a:br>
              <a:rPr lang="en-US" altLang="zh-TW" dirty="0" smtClean="0"/>
            </a:br>
            <a:endParaRPr lang="en-US" altLang="zh-TW" dirty="0" smtClean="0"/>
          </a:p>
          <a:p>
            <a:r>
              <a:rPr lang="zh-TW" altLang="en-US" dirty="0"/>
              <a:t>每</a:t>
            </a:r>
            <a:r>
              <a:rPr lang="zh-TW" altLang="en-US" dirty="0" smtClean="0"/>
              <a:t>種</a:t>
            </a:r>
            <a:r>
              <a:rPr lang="en-US" altLang="zh-TW" dirty="0" smtClean="0"/>
              <a:t>Case</a:t>
            </a:r>
            <a:r>
              <a:rPr lang="zh-TW" altLang="en-US" dirty="0" smtClean="0"/>
              <a:t>會有三個數</a:t>
            </a:r>
            <a:r>
              <a:rPr lang="en-US" altLang="zh-TW" dirty="0" smtClean="0"/>
              <a:t>cd1,cd2,n</a:t>
            </a:r>
            <a:r>
              <a:rPr lang="zh-TW" altLang="en-US" dirty="0" smtClean="0"/>
              <a:t> 代表小月的兩隻異界龍</a:t>
            </a:r>
            <a:r>
              <a:rPr lang="en-US" altLang="zh-TW" dirty="0" smtClean="0"/>
              <a:t>CD</a:t>
            </a:r>
            <a:r>
              <a:rPr lang="zh-TW" altLang="en-US" dirty="0" smtClean="0"/>
              <a:t>值分別是</a:t>
            </a:r>
            <a:r>
              <a:rPr lang="en-US" altLang="zh-TW" dirty="0" smtClean="0"/>
              <a:t>cd1</a:t>
            </a:r>
            <a:r>
              <a:rPr lang="zh-TW" altLang="en-US" dirty="0" smtClean="0"/>
              <a:t>和</a:t>
            </a:r>
            <a:r>
              <a:rPr lang="en-US" altLang="zh-TW" dirty="0" smtClean="0"/>
              <a:t>cd2</a:t>
            </a:r>
            <a:r>
              <a:rPr lang="zh-TW" altLang="en-US" dirty="0" smtClean="0"/>
              <a:t>，以及瀚瀚想要設計的副本關卡數</a:t>
            </a:r>
            <a:endParaRPr lang="en-US" altLang="zh-TW" dirty="0" smtClean="0"/>
          </a:p>
          <a:p>
            <a:endParaRPr lang="en-US" altLang="zh-TW" dirty="0"/>
          </a:p>
          <a:p>
            <a:r>
              <a:rPr lang="zh-TW" altLang="en-US" dirty="0" smtClean="0"/>
              <a:t>範圍限制</a:t>
            </a:r>
            <a:r>
              <a:rPr lang="en-US" altLang="zh-TW" dirty="0" smtClean="0"/>
              <a:t>: T&lt;=100,  </a:t>
            </a:r>
            <a:br>
              <a:rPr lang="en-US" altLang="zh-TW" dirty="0" smtClean="0"/>
            </a:br>
            <a:r>
              <a:rPr lang="en-US" altLang="zh-TW" dirty="0" smtClean="0"/>
              <a:t>                    0&lt;cd1,cd2 &lt;= 40</a:t>
            </a:r>
            <a:br>
              <a:rPr lang="en-US" altLang="zh-TW" dirty="0" smtClean="0"/>
            </a:br>
            <a:r>
              <a:rPr lang="en-US" altLang="zh-TW" dirty="0" smtClean="0"/>
              <a:t>                    n&lt;=78514</a:t>
            </a:r>
            <a:endParaRPr lang="en-US" altLang="zh-TW" baseline="30000"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75000"/>
            <a:lum/>
          </a:blip>
          <a:srcRect/>
          <a:stretch>
            <a:fillRect l="-3000" r="-6000"/>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程式輸出格式</a:t>
            </a:r>
            <a:endParaRPr lang="zh-TW" altLang="en-US" dirty="0"/>
          </a:p>
        </p:txBody>
      </p:sp>
      <p:sp>
        <p:nvSpPr>
          <p:cNvPr id="12" name="內容版面配置區 11"/>
          <p:cNvSpPr>
            <a:spLocks noGrp="1"/>
          </p:cNvSpPr>
          <p:nvPr>
            <p:ph idx="1"/>
          </p:nvPr>
        </p:nvSpPr>
        <p:spPr/>
        <p:txBody>
          <a:bodyPr>
            <a:normAutofit/>
          </a:bodyPr>
          <a:lstStyle/>
          <a:p>
            <a:r>
              <a:rPr lang="zh-TW" altLang="en-US" dirty="0" smtClean="0"/>
              <a:t>對於每個</a:t>
            </a:r>
            <a:r>
              <a:rPr lang="en-US" altLang="zh-TW" dirty="0" smtClean="0"/>
              <a:t>Case</a:t>
            </a:r>
            <a:r>
              <a:rPr lang="zh-TW" altLang="en-US" dirty="0" smtClean="0"/>
              <a:t>先輸出</a:t>
            </a:r>
            <a:r>
              <a:rPr lang="en-US" altLang="zh-TW" dirty="0" smtClean="0"/>
              <a:t>”YES”</a:t>
            </a:r>
            <a:r>
              <a:rPr lang="zh-TW" altLang="en-US" dirty="0" smtClean="0"/>
              <a:t>或</a:t>
            </a:r>
            <a:r>
              <a:rPr lang="en-US" altLang="zh-TW" dirty="0" smtClean="0"/>
              <a:t>”NO”</a:t>
            </a:r>
            <a:r>
              <a:rPr lang="zh-TW" altLang="en-US" dirty="0" smtClean="0"/>
              <a:t>分別代表是否存在小月的貪心策略不可破關但實際上可以破關的副本</a:t>
            </a:r>
            <a:r>
              <a:rPr lang="en-US" altLang="zh-TW" dirty="0" smtClean="0"/>
              <a:t>(</a:t>
            </a:r>
            <a:r>
              <a:rPr lang="zh-TW" altLang="en-US" dirty="0" smtClean="0"/>
              <a:t>不含引號</a:t>
            </a:r>
            <a:r>
              <a:rPr lang="en-US" altLang="zh-TW" dirty="0" smtClean="0"/>
              <a:t>)</a:t>
            </a:r>
          </a:p>
          <a:p>
            <a:r>
              <a:rPr lang="zh-TW" altLang="en-US" dirty="0"/>
              <a:t>若</a:t>
            </a:r>
            <a:r>
              <a:rPr lang="zh-TW" altLang="en-US" dirty="0" smtClean="0"/>
              <a:t>為</a:t>
            </a:r>
            <a:r>
              <a:rPr lang="en-US" altLang="zh-TW" dirty="0" smtClean="0"/>
              <a:t>YES</a:t>
            </a:r>
            <a:r>
              <a:rPr lang="zh-TW" altLang="en-US" dirty="0" smtClean="0"/>
              <a:t>，接下來接著輸出滿足條件的副本的其中一種可以破關的遊戲進行表示法</a:t>
            </a:r>
            <a:endParaRPr lang="en-US" altLang="zh-TW"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字方塊 3"/>
          <p:cNvSpPr txBox="1"/>
          <p:nvPr/>
        </p:nvSpPr>
        <p:spPr>
          <a:xfrm>
            <a:off x="0" y="2276872"/>
            <a:ext cx="9143999" cy="2304256"/>
          </a:xfrm>
          <a:prstGeom prst="rect">
            <a:avLst/>
          </a:prstGeom>
          <a:noFill/>
        </p:spPr>
        <p:txBody>
          <a:bodyPr wrap="square" rtlCol="0">
            <a:spAutoFit/>
          </a:bodyPr>
          <a:lstStyle/>
          <a:p>
            <a:pPr algn="ctr"/>
            <a:r>
              <a:rPr lang="zh-TW" altLang="en-US" sz="7200" b="1" dirty="0" smtClean="0">
                <a:solidFill>
                  <a:srgbClr val="7030A0"/>
                </a:solidFill>
              </a:rPr>
              <a:t>小月不小心做了一件破壞和平的事情</a:t>
            </a:r>
            <a:r>
              <a:rPr lang="en-US" altLang="zh-TW" sz="7200" b="1" dirty="0" smtClean="0">
                <a:solidFill>
                  <a:srgbClr val="7030A0"/>
                </a:solidFill>
              </a:rPr>
              <a:t>…</a:t>
            </a:r>
            <a:endParaRPr lang="zh-TW" altLang="en-US" sz="7200" b="1" dirty="0">
              <a:solidFill>
                <a:srgbClr val="7030A0"/>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75000"/>
            <a:lum/>
          </a:blip>
          <a:srcRect/>
          <a:stretch>
            <a:fillRect l="-3000" r="-6000"/>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複習遊戲進行的</a:t>
            </a:r>
            <a:r>
              <a:rPr lang="zh-TW" altLang="en-US" dirty="0"/>
              <a:t>表示方法</a:t>
            </a:r>
          </a:p>
        </p:txBody>
      </p:sp>
      <p:sp>
        <p:nvSpPr>
          <p:cNvPr id="12" name="內容版面配置區 11"/>
          <p:cNvSpPr>
            <a:spLocks noGrp="1"/>
          </p:cNvSpPr>
          <p:nvPr>
            <p:ph idx="1"/>
          </p:nvPr>
        </p:nvSpPr>
        <p:spPr/>
        <p:txBody>
          <a:bodyPr/>
          <a:lstStyle/>
          <a:p>
            <a:r>
              <a:rPr lang="zh-TW" altLang="en-US" dirty="0"/>
              <a:t>在第一行先以一個數</a:t>
            </a:r>
            <a:r>
              <a:rPr lang="en-US" altLang="zh-TW" dirty="0"/>
              <a:t>n</a:t>
            </a:r>
            <a:r>
              <a:rPr lang="zh-TW" altLang="en-US" dirty="0"/>
              <a:t>告知有多少個第二種類關卡</a:t>
            </a:r>
            <a:endParaRPr lang="en-US" altLang="zh-TW" dirty="0"/>
          </a:p>
          <a:p>
            <a:r>
              <a:rPr lang="zh-TW" altLang="en-US" dirty="0" smtClean="0"/>
              <a:t>接著有</a:t>
            </a:r>
            <a:r>
              <a:rPr lang="en-US" altLang="zh-TW" dirty="0" smtClean="0"/>
              <a:t>n</a:t>
            </a:r>
            <a:r>
              <a:rPr lang="zh-TW" altLang="en-US" dirty="0" smtClean="0"/>
              <a:t>行</a:t>
            </a:r>
            <a:r>
              <a:rPr lang="zh-TW" altLang="en-US" dirty="0"/>
              <a:t>每行</a:t>
            </a:r>
            <a:r>
              <a:rPr lang="zh-TW" altLang="en-US" dirty="0" smtClean="0"/>
              <a:t>有一個以空白作間隔的數對</a:t>
            </a:r>
            <a:r>
              <a:rPr lang="en-US" altLang="zh-TW" dirty="0" smtClean="0"/>
              <a:t>(</a:t>
            </a:r>
            <a:r>
              <a:rPr lang="en-US" altLang="zh-TW" dirty="0" err="1" smtClean="0"/>
              <a:t>a,b</a:t>
            </a:r>
            <a:r>
              <a:rPr lang="en-US" altLang="zh-TW" dirty="0" smtClean="0"/>
              <a:t>)</a:t>
            </a:r>
            <a:r>
              <a:rPr lang="zh-TW" altLang="en-US" dirty="0" smtClean="0"/>
              <a:t>，代表第</a:t>
            </a:r>
            <a:r>
              <a:rPr lang="en-US" altLang="zh-TW" dirty="0" smtClean="0"/>
              <a:t>a</a:t>
            </a:r>
            <a:r>
              <a:rPr lang="zh-TW" altLang="en-US" dirty="0" smtClean="0"/>
              <a:t>關是第二種類的關卡以及你是使用第</a:t>
            </a:r>
            <a:r>
              <a:rPr lang="en-US" altLang="zh-TW" dirty="0" smtClean="0"/>
              <a:t>b</a:t>
            </a:r>
            <a:r>
              <a:rPr lang="zh-TW" altLang="en-US" dirty="0" smtClean="0"/>
              <a:t>隻怪獸</a:t>
            </a:r>
            <a:r>
              <a:rPr lang="en-US" altLang="zh-TW" dirty="0" smtClean="0"/>
              <a:t>(</a:t>
            </a:r>
            <a:r>
              <a:rPr lang="zh-TW" altLang="en-US" dirty="0" smtClean="0"/>
              <a:t>可以任意順序</a:t>
            </a:r>
            <a:r>
              <a:rPr lang="en-US" altLang="zh-TW" dirty="0" smtClean="0"/>
              <a:t>)</a:t>
            </a:r>
            <a:endParaRPr lang="zh-TW" alt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75000"/>
            <a:lum/>
          </a:blip>
          <a:srcRect/>
          <a:stretch>
            <a:fillRect l="-3000" r="-6000"/>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dirty="0" smtClean="0"/>
              <a:t>格式正確但答案不一定正確的例子</a:t>
            </a:r>
            <a:endParaRPr lang="zh-TW" altLang="en-US" dirty="0"/>
          </a:p>
        </p:txBody>
      </p:sp>
      <p:sp>
        <p:nvSpPr>
          <p:cNvPr id="12" name="內容版面配置區 11"/>
          <p:cNvSpPr>
            <a:spLocks noGrp="1"/>
          </p:cNvSpPr>
          <p:nvPr>
            <p:ph sz="half" idx="1"/>
          </p:nvPr>
        </p:nvSpPr>
        <p:spPr/>
        <p:txBody>
          <a:bodyPr/>
          <a:lstStyle/>
          <a:p>
            <a:pPr>
              <a:buNone/>
            </a:pPr>
            <a:r>
              <a:rPr lang="en-US" altLang="zh-TW" dirty="0" smtClean="0"/>
              <a:t>Sample Input</a:t>
            </a:r>
          </a:p>
          <a:p>
            <a:pPr>
              <a:buNone/>
            </a:pPr>
            <a:r>
              <a:rPr lang="en-US" altLang="zh-TW" dirty="0" smtClean="0"/>
              <a:t>2</a:t>
            </a:r>
          </a:p>
          <a:p>
            <a:pPr>
              <a:buNone/>
            </a:pPr>
            <a:r>
              <a:rPr lang="en-US" altLang="zh-TW" dirty="0" smtClean="0"/>
              <a:t>1 1 100</a:t>
            </a:r>
          </a:p>
          <a:p>
            <a:pPr>
              <a:buNone/>
            </a:pPr>
            <a:r>
              <a:rPr lang="en-US" altLang="zh-TW" dirty="0" smtClean="0"/>
              <a:t>3 2 10</a:t>
            </a:r>
            <a:endParaRPr lang="en-US" altLang="zh-TW" dirty="0"/>
          </a:p>
        </p:txBody>
      </p:sp>
      <p:sp>
        <p:nvSpPr>
          <p:cNvPr id="4" name="內容版面配置區 3"/>
          <p:cNvSpPr>
            <a:spLocks noGrp="1"/>
          </p:cNvSpPr>
          <p:nvPr>
            <p:ph sz="half" idx="2"/>
          </p:nvPr>
        </p:nvSpPr>
        <p:spPr/>
        <p:txBody>
          <a:bodyPr/>
          <a:lstStyle/>
          <a:p>
            <a:pPr>
              <a:buNone/>
            </a:pPr>
            <a:r>
              <a:rPr lang="en-US" altLang="zh-TW" dirty="0" smtClean="0"/>
              <a:t>Sample Output</a:t>
            </a:r>
          </a:p>
          <a:p>
            <a:pPr>
              <a:buNone/>
            </a:pPr>
            <a:r>
              <a:rPr lang="en-US" altLang="zh-TW" dirty="0" smtClean="0"/>
              <a:t>NO</a:t>
            </a:r>
          </a:p>
          <a:p>
            <a:pPr>
              <a:buNone/>
            </a:pPr>
            <a:r>
              <a:rPr lang="en-US" altLang="zh-TW" dirty="0" smtClean="0"/>
              <a:t>YES</a:t>
            </a:r>
          </a:p>
          <a:p>
            <a:pPr>
              <a:buNone/>
            </a:pPr>
            <a:r>
              <a:rPr lang="en-US" altLang="zh-TW" dirty="0" smtClean="0"/>
              <a:t>4</a:t>
            </a:r>
          </a:p>
          <a:p>
            <a:pPr>
              <a:buNone/>
            </a:pPr>
            <a:r>
              <a:rPr lang="en-US" altLang="zh-TW" dirty="0" smtClean="0"/>
              <a:t>4 2</a:t>
            </a:r>
          </a:p>
          <a:p>
            <a:pPr>
              <a:buNone/>
            </a:pPr>
            <a:r>
              <a:rPr lang="en-US" altLang="zh-TW" dirty="0" smtClean="0"/>
              <a:t>6 1</a:t>
            </a:r>
          </a:p>
          <a:p>
            <a:pPr>
              <a:buNone/>
            </a:pPr>
            <a:r>
              <a:rPr lang="en-US" altLang="zh-TW" dirty="0" smtClean="0"/>
              <a:t>8 2</a:t>
            </a:r>
          </a:p>
          <a:p>
            <a:pPr>
              <a:buNone/>
            </a:pPr>
            <a:r>
              <a:rPr lang="en-US" altLang="zh-TW" dirty="0" smtClean="0"/>
              <a:t>10 1</a:t>
            </a:r>
          </a:p>
          <a:p>
            <a:endParaRPr lang="zh-TW" alt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字方塊 4"/>
          <p:cNvSpPr txBox="1"/>
          <p:nvPr/>
        </p:nvSpPr>
        <p:spPr>
          <a:xfrm>
            <a:off x="323528" y="1556792"/>
            <a:ext cx="8610049" cy="3416320"/>
          </a:xfrm>
          <a:prstGeom prst="rect">
            <a:avLst/>
          </a:prstGeom>
          <a:noFill/>
        </p:spPr>
        <p:txBody>
          <a:bodyPr wrap="none" rtlCol="0">
            <a:spAutoFit/>
          </a:bodyPr>
          <a:lstStyle/>
          <a:p>
            <a:r>
              <a:rPr lang="zh-TW" altLang="en-US" sz="3600" b="1" dirty="0">
                <a:solidFill>
                  <a:srgbClr val="7030A0"/>
                </a:solidFill>
              </a:rPr>
              <a:t>什麼</a:t>
            </a:r>
            <a:r>
              <a:rPr lang="en-US" altLang="zh-TW" sz="3600" b="1" dirty="0">
                <a:solidFill>
                  <a:srgbClr val="7030A0"/>
                </a:solidFill>
              </a:rPr>
              <a:t>!?</a:t>
            </a:r>
            <a:r>
              <a:rPr lang="zh-TW" altLang="en-US" sz="3600" b="1" dirty="0">
                <a:solidFill>
                  <a:srgbClr val="7030A0"/>
                </a:solidFill>
              </a:rPr>
              <a:t>你說賢者胖胖兮並沒有告訴你作法</a:t>
            </a:r>
            <a:r>
              <a:rPr lang="en-US" altLang="zh-TW" sz="3600" b="1" dirty="0" smtClean="0">
                <a:solidFill>
                  <a:srgbClr val="7030A0"/>
                </a:solidFill>
              </a:rPr>
              <a:t>?</a:t>
            </a:r>
            <a:br>
              <a:rPr lang="en-US" altLang="zh-TW" sz="3600" b="1" dirty="0" smtClean="0">
                <a:solidFill>
                  <a:srgbClr val="7030A0"/>
                </a:solidFill>
              </a:rPr>
            </a:br>
            <a:r>
              <a:rPr lang="zh-TW" altLang="en-US" sz="3600" b="1" dirty="0" smtClean="0">
                <a:solidFill>
                  <a:srgbClr val="7030A0"/>
                </a:solidFill>
              </a:rPr>
              <a:t>應該是你</a:t>
            </a:r>
            <a:r>
              <a:rPr lang="zh-TW" altLang="en-US" sz="3600" b="1" dirty="0" smtClean="0">
                <a:solidFill>
                  <a:srgbClr val="7030A0"/>
                </a:solidFill>
              </a:rPr>
              <a:t>聽漏了吧</a:t>
            </a:r>
            <a:r>
              <a:rPr lang="en-US" altLang="zh-TW" sz="3600" b="1" dirty="0" smtClean="0">
                <a:solidFill>
                  <a:srgbClr val="7030A0"/>
                </a:solidFill>
              </a:rPr>
              <a:t>!?</a:t>
            </a:r>
          </a:p>
          <a:p>
            <a:r>
              <a:rPr lang="zh-TW" altLang="en-US" sz="3600" b="1" dirty="0">
                <a:solidFill>
                  <a:srgbClr val="7030A0"/>
                </a:solidFill>
              </a:rPr>
              <a:t>這樣好</a:t>
            </a:r>
            <a:r>
              <a:rPr lang="zh-TW" altLang="en-US" sz="3600" b="1" dirty="0" smtClean="0">
                <a:solidFill>
                  <a:srgbClr val="7030A0"/>
                </a:solidFill>
              </a:rPr>
              <a:t>了，恰逢愚人節期間</a:t>
            </a:r>
            <a:endParaRPr lang="en-US" altLang="zh-TW" sz="3600" b="1" dirty="0" smtClean="0">
              <a:solidFill>
                <a:srgbClr val="7030A0"/>
              </a:solidFill>
            </a:endParaRPr>
          </a:p>
          <a:p>
            <a:r>
              <a:rPr lang="zh-TW" altLang="en-US" sz="3600" b="1" dirty="0" smtClean="0">
                <a:solidFill>
                  <a:srgbClr val="7030A0"/>
                </a:solidFill>
              </a:rPr>
              <a:t>你可以去台大資工系館</a:t>
            </a:r>
            <a:r>
              <a:rPr lang="en-US" altLang="zh-TW" sz="3600" b="1" dirty="0" smtClean="0">
                <a:solidFill>
                  <a:srgbClr val="7030A0"/>
                </a:solidFill>
              </a:rPr>
              <a:t>217</a:t>
            </a:r>
            <a:r>
              <a:rPr lang="zh-TW" altLang="en-US" sz="3600" b="1" dirty="0" smtClean="0">
                <a:solidFill>
                  <a:srgbClr val="7030A0"/>
                </a:solidFill>
              </a:rPr>
              <a:t>實驗室</a:t>
            </a:r>
            <a:endParaRPr lang="en-US" altLang="zh-TW" sz="3600" b="1" dirty="0" smtClean="0">
              <a:solidFill>
                <a:srgbClr val="7030A0"/>
              </a:solidFill>
            </a:endParaRPr>
          </a:p>
          <a:p>
            <a:r>
              <a:rPr lang="zh-TW" altLang="en-US" sz="3600" b="1" dirty="0" smtClean="0">
                <a:solidFill>
                  <a:srgbClr val="7030A0"/>
                </a:solidFill>
              </a:rPr>
              <a:t>會有極大的賢者胖胖兮遭遇率</a:t>
            </a:r>
            <a:r>
              <a:rPr lang="en-US" altLang="zh-TW" sz="3600" b="1" dirty="0" smtClean="0">
                <a:solidFill>
                  <a:srgbClr val="7030A0"/>
                </a:solidFill>
              </a:rPr>
              <a:t/>
            </a:r>
            <a:br>
              <a:rPr lang="en-US" altLang="zh-TW" sz="3600" b="1" dirty="0" smtClean="0">
                <a:solidFill>
                  <a:srgbClr val="7030A0"/>
                </a:solidFill>
              </a:rPr>
            </a:br>
            <a:r>
              <a:rPr lang="zh-TW" altLang="en-US" sz="3600" b="1" dirty="0" smtClean="0">
                <a:solidFill>
                  <a:srgbClr val="7030A0"/>
                </a:solidFill>
              </a:rPr>
              <a:t>你可以請他重講一變</a:t>
            </a:r>
            <a:r>
              <a:rPr lang="en-US" altLang="zh-TW" sz="3600" b="1" dirty="0" smtClean="0">
                <a:solidFill>
                  <a:srgbClr val="7030A0"/>
                </a:solidFill>
              </a:rPr>
              <a:t>~</a:t>
            </a:r>
            <a:endParaRPr lang="zh-TW" altLang="en-US" sz="3600" b="1" dirty="0">
              <a:solidFill>
                <a:srgbClr val="7030A0"/>
              </a:solidFill>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solidFill>
                  <a:srgbClr val="7030A0"/>
                </a:solidFill>
              </a:rPr>
              <a:t>祝賢者胖胖兮愚人節快樂</a:t>
            </a:r>
            <a:r>
              <a:rPr lang="en-US" altLang="zh-TW" dirty="0" smtClean="0">
                <a:solidFill>
                  <a:srgbClr val="7030A0"/>
                </a:solidFill>
              </a:rPr>
              <a:t>~</a:t>
            </a:r>
            <a:endParaRPr lang="zh-TW" altLang="en-US" dirty="0">
              <a:solidFill>
                <a:srgbClr val="7030A0"/>
              </a:solidFill>
            </a:endParaRPr>
          </a:p>
        </p:txBody>
      </p:sp>
      <p:sp>
        <p:nvSpPr>
          <p:cNvPr id="3" name="文字版面配置區 2"/>
          <p:cNvSpPr>
            <a:spLocks noGrp="1"/>
          </p:cNvSpPr>
          <p:nvPr>
            <p:ph type="body" idx="1"/>
          </p:nvPr>
        </p:nvSpPr>
        <p:spPr/>
        <p:txBody>
          <a:bodyPr/>
          <a:lstStyle/>
          <a:p>
            <a:r>
              <a:rPr lang="en-US" altLang="zh-TW" dirty="0" smtClean="0">
                <a:solidFill>
                  <a:srgbClr val="FF0000"/>
                </a:solidFill>
              </a:rPr>
              <a:t>End…</a:t>
            </a:r>
            <a:r>
              <a:rPr lang="zh-TW" altLang="en-US" dirty="0" smtClean="0">
                <a:solidFill>
                  <a:srgbClr val="FF0000"/>
                </a:solidFill>
              </a:rPr>
              <a:t>祝早日前往下一等級</a:t>
            </a:r>
            <a:r>
              <a:rPr lang="en-US" altLang="zh-TW" dirty="0" smtClean="0">
                <a:solidFill>
                  <a:srgbClr val="FF0000"/>
                </a:solidFill>
              </a:rPr>
              <a:t>…</a:t>
            </a:r>
            <a:endParaRPr lang="zh-TW" altLang="en-US" dirty="0">
              <a:solidFill>
                <a:srgbClr val="FF00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字方塊 3"/>
          <p:cNvSpPr txBox="1"/>
          <p:nvPr/>
        </p:nvSpPr>
        <p:spPr>
          <a:xfrm>
            <a:off x="0" y="2276872"/>
            <a:ext cx="9143999" cy="2308324"/>
          </a:xfrm>
          <a:prstGeom prst="rect">
            <a:avLst/>
          </a:prstGeom>
          <a:noFill/>
        </p:spPr>
        <p:txBody>
          <a:bodyPr wrap="square" rtlCol="0">
            <a:spAutoFit/>
          </a:bodyPr>
          <a:lstStyle/>
          <a:p>
            <a:pPr algn="ctr"/>
            <a:r>
              <a:rPr lang="zh-TW" altLang="en-US" sz="7200" b="1" dirty="0" smtClean="0">
                <a:solidFill>
                  <a:srgbClr val="7030A0"/>
                </a:solidFill>
              </a:rPr>
              <a:t>這件事就是他在他的個版</a:t>
            </a:r>
            <a:r>
              <a:rPr lang="en-US" altLang="zh-TW" sz="7200" b="1" dirty="0" smtClean="0">
                <a:solidFill>
                  <a:srgbClr val="7030A0"/>
                </a:solidFill>
              </a:rPr>
              <a:t>PO</a:t>
            </a:r>
            <a:r>
              <a:rPr lang="zh-TW" altLang="en-US" sz="7200" b="1" dirty="0" smtClean="0">
                <a:solidFill>
                  <a:srgbClr val="7030A0"/>
                </a:solidFill>
              </a:rPr>
              <a:t>了篇廢文</a:t>
            </a:r>
            <a:r>
              <a:rPr lang="en-US" altLang="zh-TW" sz="7200" b="1" dirty="0" smtClean="0">
                <a:solidFill>
                  <a:srgbClr val="7030A0"/>
                </a:solidFill>
              </a:rPr>
              <a:t>…</a:t>
            </a:r>
            <a:endParaRPr lang="zh-TW" altLang="en-US" sz="7200" b="1" dirty="0">
              <a:solidFill>
                <a:srgbClr val="7030A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圖片 1" descr="bbs.png"/>
          <p:cNvPicPr>
            <a:picLocks noChangeAspect="1"/>
          </p:cNvPicPr>
          <p:nvPr/>
        </p:nvPicPr>
        <p:blipFill>
          <a:blip r:embed="rId2" cstate="print"/>
          <a:stretch>
            <a:fillRect/>
          </a:stretch>
        </p:blipFill>
        <p:spPr>
          <a:xfrm>
            <a:off x="0" y="1196752"/>
            <a:ext cx="9144000" cy="4289923"/>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p:cNvSpPr txBox="1"/>
          <p:nvPr/>
        </p:nvSpPr>
        <p:spPr>
          <a:xfrm>
            <a:off x="0" y="2276872"/>
            <a:ext cx="9143999" cy="2308324"/>
          </a:xfrm>
          <a:prstGeom prst="rect">
            <a:avLst/>
          </a:prstGeom>
          <a:noFill/>
        </p:spPr>
        <p:txBody>
          <a:bodyPr wrap="square" rtlCol="0">
            <a:spAutoFit/>
          </a:bodyPr>
          <a:lstStyle/>
          <a:p>
            <a:pPr algn="ctr"/>
            <a:r>
              <a:rPr lang="zh-TW" altLang="en-US" sz="7200" b="1" dirty="0" smtClean="0">
                <a:solidFill>
                  <a:srgbClr val="7030A0"/>
                </a:solidFill>
              </a:rPr>
              <a:t>這篇廢文讓用智慧在玩遊戲的人生氣了！</a:t>
            </a:r>
            <a:endParaRPr lang="zh-TW" altLang="en-US" sz="7200" b="1" dirty="0">
              <a:solidFill>
                <a:srgbClr val="7030A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p:cNvSpPr txBox="1"/>
          <p:nvPr/>
        </p:nvSpPr>
        <p:spPr>
          <a:xfrm>
            <a:off x="0" y="2276872"/>
            <a:ext cx="9143999" cy="2308324"/>
          </a:xfrm>
          <a:prstGeom prst="rect">
            <a:avLst/>
          </a:prstGeom>
          <a:noFill/>
        </p:spPr>
        <p:txBody>
          <a:bodyPr wrap="square" rtlCol="0">
            <a:spAutoFit/>
            <a:scene3d>
              <a:camera prst="orthographicFront"/>
              <a:lightRig rig="threePt" dir="t"/>
            </a:scene3d>
            <a:sp3d extrusionH="57150">
              <a:bevelT w="38100" h="38100"/>
            </a:sp3d>
          </a:bodyPr>
          <a:lstStyle/>
          <a:p>
            <a:pPr algn="ctr"/>
            <a:r>
              <a:rPr lang="zh-TW" altLang="en-US" sz="7200" b="1" dirty="0" smtClean="0">
                <a:solidFill>
                  <a:srgbClr val="7030A0"/>
                </a:solidFill>
              </a:rPr>
              <a:t>尤其是台大資工系最年輕的閒者：</a:t>
            </a:r>
            <a:r>
              <a:rPr lang="zh-TW" altLang="en-US" sz="7200" b="1" dirty="0" smtClean="0">
                <a:ln>
                  <a:solidFill>
                    <a:srgbClr val="0070C0">
                      <a:alpha val="58000"/>
                    </a:srgbClr>
                  </a:solidFill>
                </a:ln>
                <a:solidFill>
                  <a:srgbClr val="7030A0"/>
                </a:solidFill>
              </a:rPr>
              <a:t>瀚瀚</a:t>
            </a:r>
            <a:r>
              <a:rPr lang="en-US" altLang="zh-TW" sz="7200" b="1" dirty="0">
                <a:solidFill>
                  <a:srgbClr val="7030A0"/>
                </a:solidFill>
              </a:rPr>
              <a:t>!</a:t>
            </a:r>
            <a:endParaRPr lang="zh-TW" altLang="en-US" sz="7200" b="1" dirty="0">
              <a:solidFill>
                <a:srgbClr val="7030A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橢圓形圖說文字 1"/>
          <p:cNvSpPr/>
          <p:nvPr/>
        </p:nvSpPr>
        <p:spPr>
          <a:xfrm>
            <a:off x="1403648" y="1268760"/>
            <a:ext cx="6336704" cy="3096344"/>
          </a:xfrm>
          <a:prstGeom prst="wedgeEllipseCallou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zh-TW" altLang="en-US" sz="2800" b="1" dirty="0">
                <a:ln w="900" cmpd="sng">
                  <a:solidFill>
                    <a:schemeClr val="accent1">
                      <a:satMod val="190000"/>
                      <a:alpha val="55000"/>
                    </a:schemeClr>
                  </a:solidFill>
                  <a:prstDash val="solid"/>
                </a:ln>
                <a:solidFill>
                  <a:schemeClr val="bg2">
                    <a:lumMod val="10000"/>
                  </a:schemeClr>
                </a:solidFill>
                <a:effectLst>
                  <a:innerShdw blurRad="101600" dist="76200" dir="5400000">
                    <a:schemeClr val="accent1">
                      <a:satMod val="190000"/>
                      <a:tint val="100000"/>
                      <a:alpha val="74000"/>
                    </a:schemeClr>
                  </a:innerShdw>
                </a:effectLst>
              </a:rPr>
              <a:t>這什麼鬼話</a:t>
            </a:r>
            <a:r>
              <a:rPr lang="zh-TW" altLang="en-US" sz="2800" b="1" dirty="0" smtClean="0">
                <a:ln w="900" cmpd="sng">
                  <a:solidFill>
                    <a:schemeClr val="accent1">
                      <a:satMod val="190000"/>
                      <a:alpha val="55000"/>
                    </a:schemeClr>
                  </a:solidFill>
                  <a:prstDash val="solid"/>
                </a:ln>
                <a:solidFill>
                  <a:schemeClr val="bg2">
                    <a:lumMod val="10000"/>
                  </a:schemeClr>
                </a:solidFill>
                <a:effectLst>
                  <a:innerShdw blurRad="101600" dist="76200" dir="5400000">
                    <a:schemeClr val="accent1">
                      <a:satMod val="190000"/>
                      <a:tint val="100000"/>
                      <a:alpha val="74000"/>
                    </a:schemeClr>
                  </a:innerShdw>
                </a:effectLst>
              </a:rPr>
              <a:t>！有很多副本不動動腦可是破不了的呢！而且這篇文章竟然還有錯字！！！</a:t>
            </a:r>
            <a:endParaRPr lang="zh-TW" altLang="en-US" sz="2800" b="1" dirty="0">
              <a:ln w="900" cmpd="sng">
                <a:solidFill>
                  <a:schemeClr val="accent1">
                    <a:satMod val="190000"/>
                    <a:alpha val="55000"/>
                  </a:schemeClr>
                </a:solidFill>
                <a:prstDash val="solid"/>
              </a:ln>
              <a:solidFill>
                <a:schemeClr val="bg2">
                  <a:lumMod val="10000"/>
                </a:schemeClr>
              </a:solidFill>
              <a:effectLst>
                <a:innerShdw blurRad="101600" dist="76200" dir="5400000">
                  <a:schemeClr val="accent1">
                    <a:satMod val="190000"/>
                    <a:tint val="100000"/>
                    <a:alpha val="74000"/>
                  </a:schemeClr>
                </a:innerShdw>
              </a:effectLst>
            </a:endParaRPr>
          </a:p>
        </p:txBody>
      </p:sp>
      <p:sp>
        <p:nvSpPr>
          <p:cNvPr id="3" name="文字方塊 2"/>
          <p:cNvSpPr txBox="1"/>
          <p:nvPr/>
        </p:nvSpPr>
        <p:spPr>
          <a:xfrm>
            <a:off x="1763688" y="4725144"/>
            <a:ext cx="1584176" cy="830997"/>
          </a:xfrm>
          <a:prstGeom prst="rect">
            <a:avLst/>
          </a:prstGeom>
          <a:noFill/>
        </p:spPr>
        <p:txBody>
          <a:bodyPr wrap="square" rtlCol="0">
            <a:spAutoFit/>
          </a:bodyPr>
          <a:lstStyle/>
          <a:p>
            <a:r>
              <a:rPr lang="zh-TW" altLang="en-US" sz="4800" b="1" dirty="0" smtClean="0">
                <a:ln>
                  <a:solidFill>
                    <a:srgbClr val="0070C0">
                      <a:alpha val="58000"/>
                    </a:srgbClr>
                  </a:solidFill>
                </a:ln>
                <a:solidFill>
                  <a:srgbClr val="7030A0"/>
                </a:solidFill>
              </a:rPr>
              <a:t>瀚瀚</a:t>
            </a:r>
            <a:endParaRPr lang="zh-TW" altLang="en-US" sz="48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442</TotalTime>
  <Words>1395</Words>
  <Application>Microsoft Office PowerPoint</Application>
  <PresentationFormat>如螢幕大小 (4:3)</PresentationFormat>
  <Paragraphs>180</Paragraphs>
  <Slides>43</Slides>
  <Notes>0</Notes>
  <HiddenSlides>0</HiddenSlides>
  <MMClips>0</MMClips>
  <ScaleCrop>false</ScaleCrop>
  <HeadingPairs>
    <vt:vector size="4" baseType="variant">
      <vt:variant>
        <vt:lpstr>佈景主題</vt:lpstr>
      </vt:variant>
      <vt:variant>
        <vt:i4>1</vt:i4>
      </vt:variant>
      <vt:variant>
        <vt:lpstr>投影片標題</vt:lpstr>
      </vt:variant>
      <vt:variant>
        <vt:i4>43</vt:i4>
      </vt:variant>
    </vt:vector>
  </HeadingPairs>
  <TitlesOfParts>
    <vt:vector size="44" baseType="lpstr">
      <vt:lpstr>Office 佈景主題</vt:lpstr>
      <vt:lpstr>卡恩盃預告賽：神魔之塔</vt:lpstr>
      <vt:lpstr>投影片 2</vt:lpstr>
      <vt:lpstr>投影片 3</vt:lpstr>
      <vt:lpstr>投影片 4</vt:lpstr>
      <vt:lpstr>投影片 5</vt:lpstr>
      <vt:lpstr>投影片 6</vt:lpstr>
      <vt:lpstr>投影片 7</vt:lpstr>
      <vt:lpstr>投影片 8</vt:lpstr>
      <vt:lpstr>投影片 9</vt:lpstr>
      <vt:lpstr>投影片 10</vt:lpstr>
      <vt:lpstr>投影片 11</vt:lpstr>
      <vt:lpstr>你不得不知道的遊戲規則～</vt:lpstr>
      <vt:lpstr>關於主動技的使用的詳細說明~</vt:lpstr>
      <vt:lpstr>投影片 14</vt:lpstr>
      <vt:lpstr>投影片 15</vt:lpstr>
      <vt:lpstr>瀚瀚的關卡設計解說～</vt:lpstr>
      <vt:lpstr>瀚瀚的關卡設計解說～</vt:lpstr>
      <vt:lpstr>第一關</vt:lpstr>
      <vt:lpstr>第一關</vt:lpstr>
      <vt:lpstr>第二關</vt:lpstr>
      <vt:lpstr>第三關</vt:lpstr>
      <vt:lpstr>第四關</vt:lpstr>
      <vt:lpstr>第四關</vt:lpstr>
      <vt:lpstr>第五關</vt:lpstr>
      <vt:lpstr>第六關</vt:lpstr>
      <vt:lpstr>第七關</vt:lpstr>
      <vt:lpstr>第八關</vt:lpstr>
      <vt:lpstr>第九關</vt:lpstr>
      <vt:lpstr>第十關</vt:lpstr>
      <vt:lpstr>遊戲進行的表示方法</vt:lpstr>
      <vt:lpstr>遊戲進行的表示方法</vt:lpstr>
      <vt:lpstr>剛才的例子有可行破關方法嘛!?</vt:lpstr>
      <vt:lpstr>投影片 33</vt:lpstr>
      <vt:lpstr>投影片 34</vt:lpstr>
      <vt:lpstr>投影片 35</vt:lpstr>
      <vt:lpstr>投影片 36</vt:lpstr>
      <vt:lpstr>總結注意事項</vt:lpstr>
      <vt:lpstr>程式輸入格式</vt:lpstr>
      <vt:lpstr>程式輸出格式</vt:lpstr>
      <vt:lpstr>複習遊戲進行的表示方法</vt:lpstr>
      <vt:lpstr>格式正確但答案不一定正確的例子</vt:lpstr>
      <vt:lpstr>投影片 42</vt:lpstr>
      <vt:lpstr>祝賢者胖胖兮愚人節快樂~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dreamoon</dc:creator>
  <cp:lastModifiedBy>dreamoon</cp:lastModifiedBy>
  <cp:revision>34</cp:revision>
  <dcterms:created xsi:type="dcterms:W3CDTF">2014-03-31T16:05:07Z</dcterms:created>
  <dcterms:modified xsi:type="dcterms:W3CDTF">2014-04-02T13:48:43Z</dcterms:modified>
</cp:coreProperties>
</file>